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6858000" cy="9144000"/>
  <p:embeddedFontLst>
    <p:embeddedFont>
      <p:font typeface="Anton" pitchFamily="2" charset="0"/>
      <p:regular r:id="rId34"/>
    </p:embeddedFont>
    <p:embeddedFont>
      <p:font typeface="Arimo" panose="020B0604020202020204" charset="0"/>
      <p:regular r:id="rId35"/>
    </p:embeddedFont>
    <p:embeddedFont>
      <p:font typeface="Arimo Bold" panose="020B0604020202020204" charset="0"/>
      <p:regular r:id="rId36"/>
    </p:embeddedFont>
    <p:embeddedFont>
      <p:font typeface="Poppins" panose="00000500000000000000" pitchFamily="2" charset="0"/>
      <p:regular r:id="rId37"/>
    </p:embeddedFont>
    <p:embeddedFont>
      <p:font typeface="Poppins Bold" panose="00000800000000000000" charset="0"/>
      <p:regular r:id="rId38"/>
    </p:embeddedFont>
    <p:embeddedFont>
      <p:font typeface="Poppins Italics" panose="020B0604020202020204" charset="0"/>
      <p:regular r:id="rId39"/>
    </p:embeddedFont>
    <p:embeddedFont>
      <p:font typeface="TT Commons Pro Expanded" panose="020B0604020202020204" charset="0"/>
      <p:regular r:id="rId40"/>
    </p:embeddedFont>
    <p:embeddedFont>
      <p:font typeface="TT Interphases" panose="020B0604020202020204" charset="0"/>
      <p:regular r:id="rId41"/>
    </p:embeddedFont>
    <p:embeddedFont>
      <p:font typeface="TT Interphases Bold" panose="020B0604020202020204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58650" autoAdjust="0"/>
  </p:normalViewPr>
  <p:slideViewPr>
    <p:cSldViewPr>
      <p:cViewPr varScale="1">
        <p:scale>
          <a:sx n="40" d="100"/>
          <a:sy n="40" d="100"/>
        </p:scale>
        <p:origin x="1522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09.07.2024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407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63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This is Non-exhaustive and the rules may apply to AI systems which are not listed here.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arl.europa.eu/RegData/etudes/BRIE/2022/733544/EPRS_BRI(2022)733544_EN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7870">
            <a:off x="-484972" y="-922331"/>
            <a:ext cx="19257944" cy="12131662"/>
          </a:xfrm>
          <a:custGeom>
            <a:avLst/>
            <a:gdLst/>
            <a:ahLst/>
            <a:cxnLst/>
            <a:rect l="l" t="t" r="r" b="b"/>
            <a:pathLst>
              <a:path w="19257944" h="12131662">
                <a:moveTo>
                  <a:pt x="0" y="1900351"/>
                </a:moveTo>
                <a:lnTo>
                  <a:pt x="18188997" y="0"/>
                </a:lnTo>
                <a:lnTo>
                  <a:pt x="19257944" y="10231311"/>
                </a:lnTo>
                <a:lnTo>
                  <a:pt x="1068947" y="12131662"/>
                </a:lnTo>
                <a:lnTo>
                  <a:pt x="0" y="1900351"/>
                </a:lnTo>
                <a:close/>
              </a:path>
            </a:pathLst>
          </a:custGeom>
          <a:blipFill>
            <a:blip r:embed="rId2"/>
            <a:stretch>
              <a:fillRect t="-5513" r="-1078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5011554" y="-1089129"/>
            <a:ext cx="13698072" cy="11861913"/>
            <a:chOff x="0" y="0"/>
            <a:chExt cx="4282440" cy="3708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9311" r="-93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50511" y="2279840"/>
            <a:ext cx="10408125" cy="2363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174"/>
              </a:lnSpc>
            </a:pPr>
            <a:r>
              <a:rPr lang="en-US" sz="8654">
                <a:solidFill>
                  <a:srgbClr val="222D6F"/>
                </a:solidFill>
                <a:latin typeface="Anton"/>
              </a:rPr>
              <a:t>INNS SECTION MEETING </a:t>
            </a:r>
          </a:p>
          <a:p>
            <a:pPr algn="r">
              <a:lnSpc>
                <a:spcPts val="9174"/>
              </a:lnSpc>
            </a:pPr>
            <a:r>
              <a:rPr lang="en-US" sz="8654">
                <a:solidFill>
                  <a:srgbClr val="222D6F"/>
                </a:solidFill>
                <a:latin typeface="Anton"/>
              </a:rPr>
              <a:t>AI &amp; REGULATION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753183" y="4270605"/>
            <a:ext cx="7480354" cy="6141717"/>
            <a:chOff x="0" y="0"/>
            <a:chExt cx="842174" cy="6914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42174" cy="691464"/>
            </a:xfrm>
            <a:custGeom>
              <a:avLst/>
              <a:gdLst/>
              <a:ahLst/>
              <a:cxnLst/>
              <a:rect l="l" t="t" r="r" b="b"/>
              <a:pathLst>
                <a:path w="842174" h="691464">
                  <a:moveTo>
                    <a:pt x="421087" y="0"/>
                  </a:moveTo>
                  <a:lnTo>
                    <a:pt x="842174" y="691464"/>
                  </a:lnTo>
                  <a:lnTo>
                    <a:pt x="0" y="691464"/>
                  </a:lnTo>
                  <a:lnTo>
                    <a:pt x="421087" y="0"/>
                  </a:ln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1590" y="282937"/>
              <a:ext cx="578994" cy="359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833484" y="8215404"/>
            <a:ext cx="3021089" cy="2557380"/>
            <a:chOff x="0" y="0"/>
            <a:chExt cx="840156" cy="711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40156" cy="711200"/>
            </a:xfrm>
            <a:custGeom>
              <a:avLst/>
              <a:gdLst/>
              <a:ahLst/>
              <a:cxnLst/>
              <a:rect l="l" t="t" r="r" b="b"/>
              <a:pathLst>
                <a:path w="840156" h="711200">
                  <a:moveTo>
                    <a:pt x="420078" y="0"/>
                  </a:moveTo>
                  <a:lnTo>
                    <a:pt x="840156" y="711200"/>
                  </a:lnTo>
                  <a:lnTo>
                    <a:pt x="0" y="711200"/>
                  </a:lnTo>
                  <a:lnTo>
                    <a:pt x="420078" y="0"/>
                  </a:lnTo>
                  <a:close/>
                </a:path>
              </a:pathLst>
            </a:custGeom>
            <a:solidFill>
              <a:srgbClr val="1B50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1274" y="292100"/>
              <a:ext cx="577607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10876159" y="8215404"/>
            <a:ext cx="485604" cy="395470"/>
            <a:chOff x="0" y="0"/>
            <a:chExt cx="812800" cy="6619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661935"/>
            </a:xfrm>
            <a:custGeom>
              <a:avLst/>
              <a:gdLst/>
              <a:ahLst/>
              <a:cxnLst/>
              <a:rect l="l" t="t" r="r" b="b"/>
              <a:pathLst>
                <a:path w="812800" h="661935">
                  <a:moveTo>
                    <a:pt x="406400" y="0"/>
                  </a:moveTo>
                  <a:lnTo>
                    <a:pt x="812800" y="661935"/>
                  </a:lnTo>
                  <a:lnTo>
                    <a:pt x="0" y="66193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13A8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69227"/>
              <a:ext cx="558800" cy="345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7289684">
            <a:off x="4238133" y="2090536"/>
            <a:ext cx="5777895" cy="117726"/>
            <a:chOff x="0" y="0"/>
            <a:chExt cx="10385475" cy="2116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385475" cy="211607"/>
            </a:xfrm>
            <a:custGeom>
              <a:avLst/>
              <a:gdLst/>
              <a:ahLst/>
              <a:cxnLst/>
              <a:rect l="l" t="t" r="r" b="b"/>
              <a:pathLst>
                <a:path w="10385475" h="211607">
                  <a:moveTo>
                    <a:pt x="203200" y="0"/>
                  </a:moveTo>
                  <a:lnTo>
                    <a:pt x="10385475" y="0"/>
                  </a:lnTo>
                  <a:lnTo>
                    <a:pt x="10182275" y="211607"/>
                  </a:lnTo>
                  <a:lnTo>
                    <a:pt x="0" y="21160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10182275" cy="2497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-242570" y="8055609"/>
            <a:ext cx="9386570" cy="1438485"/>
          </a:xfrm>
          <a:custGeom>
            <a:avLst/>
            <a:gdLst/>
            <a:ahLst/>
            <a:cxnLst/>
            <a:rect l="l" t="t" r="r" b="b"/>
            <a:pathLst>
              <a:path w="9386570" h="1438485">
                <a:moveTo>
                  <a:pt x="0" y="0"/>
                </a:moveTo>
                <a:lnTo>
                  <a:pt x="9386570" y="0"/>
                </a:lnTo>
                <a:lnTo>
                  <a:pt x="9386570" y="1438485"/>
                </a:lnTo>
                <a:lnTo>
                  <a:pt x="0" y="14384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7928211" y="573049"/>
            <a:ext cx="8301660" cy="101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21"/>
              </a:lnSpc>
            </a:pPr>
            <a:r>
              <a:rPr lang="en-US" sz="2872" spc="430">
                <a:solidFill>
                  <a:srgbClr val="041F62"/>
                </a:solidFill>
                <a:latin typeface="Poppins Bold"/>
              </a:rPr>
              <a:t>INTERNATIONAL NEURAL</a:t>
            </a:r>
          </a:p>
          <a:p>
            <a:pPr algn="r">
              <a:lnSpc>
                <a:spcPts val="4021"/>
              </a:lnSpc>
            </a:pPr>
            <a:r>
              <a:rPr lang="en-US" sz="2872" spc="430">
                <a:solidFill>
                  <a:srgbClr val="041F62"/>
                </a:solidFill>
                <a:latin typeface="Poppins Bold"/>
              </a:rPr>
              <a:t>NETWORK SOCIETY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46544" y="5067300"/>
            <a:ext cx="8108197" cy="907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51"/>
              </a:lnSpc>
            </a:pPr>
            <a:r>
              <a:rPr lang="en-US" sz="2536">
                <a:solidFill>
                  <a:srgbClr val="222D6F"/>
                </a:solidFill>
                <a:latin typeface="Poppins Bold"/>
              </a:rPr>
              <a:t>Tuesday</a:t>
            </a:r>
            <a:r>
              <a:rPr lang="en-US" sz="2536">
                <a:solidFill>
                  <a:srgbClr val="D52F55"/>
                </a:solidFill>
                <a:latin typeface="Poppins Bold"/>
              </a:rPr>
              <a:t> 2 July 2024</a:t>
            </a:r>
            <a:r>
              <a:rPr lang="en-US" sz="2536">
                <a:solidFill>
                  <a:srgbClr val="222D6F"/>
                </a:solidFill>
                <a:latin typeface="Poppins Bold"/>
              </a:rPr>
              <a:t> 19:30</a:t>
            </a:r>
          </a:p>
          <a:p>
            <a:pPr algn="r">
              <a:lnSpc>
                <a:spcPts val="3551"/>
              </a:lnSpc>
            </a:pPr>
            <a:r>
              <a:rPr lang="en-US" sz="2536">
                <a:solidFill>
                  <a:srgbClr val="222D6F"/>
                </a:solidFill>
                <a:latin typeface="Poppins Bold"/>
              </a:rPr>
              <a:t>Pacifico Yokohama, Japan WCCI 2024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337177" y="6563169"/>
            <a:ext cx="241756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D52F55"/>
                </a:solidFill>
                <a:latin typeface="TT Interphases Bold"/>
              </a:rPr>
              <a:t>ORGANISERS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307459" y="7235546"/>
            <a:ext cx="4447282" cy="2388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 Bold"/>
              </a:rPr>
              <a:t>AMANDA HORZYK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"/>
              </a:rPr>
              <a:t>University of Edinburgh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 Bold"/>
              </a:rPr>
              <a:t>ASIM ROY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"/>
              </a:rPr>
              <a:t>Arizona State University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 Bold"/>
              </a:rPr>
              <a:t>NICOLA FABIANO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"/>
              </a:rPr>
              <a:t>Fabiano Law Firm - Ostrava University</a:t>
            </a:r>
          </a:p>
        </p:txBody>
      </p:sp>
      <p:sp>
        <p:nvSpPr>
          <p:cNvPr id="23" name="Freeform 23"/>
          <p:cNvSpPr/>
          <p:nvPr/>
        </p:nvSpPr>
        <p:spPr>
          <a:xfrm>
            <a:off x="16555154" y="536467"/>
            <a:ext cx="1199586" cy="1162256"/>
          </a:xfrm>
          <a:custGeom>
            <a:avLst/>
            <a:gdLst/>
            <a:ahLst/>
            <a:cxnLst/>
            <a:rect l="l" t="t" r="r" b="b"/>
            <a:pathLst>
              <a:path w="1199586" h="1162256">
                <a:moveTo>
                  <a:pt x="0" y="0"/>
                </a:moveTo>
                <a:lnTo>
                  <a:pt x="1199587" y="0"/>
                </a:lnTo>
                <a:lnTo>
                  <a:pt x="1199587" y="1162256"/>
                </a:lnTo>
                <a:lnTo>
                  <a:pt x="0" y="11622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8493360" y="8055609"/>
            <a:ext cx="1573061" cy="1365855"/>
          </a:xfrm>
          <a:custGeom>
            <a:avLst/>
            <a:gdLst/>
            <a:ahLst/>
            <a:cxnLst/>
            <a:rect l="l" t="t" r="r" b="b"/>
            <a:pathLst>
              <a:path w="1573061" h="1365855">
                <a:moveTo>
                  <a:pt x="0" y="0"/>
                </a:moveTo>
                <a:lnTo>
                  <a:pt x="1573061" y="0"/>
                </a:lnTo>
                <a:lnTo>
                  <a:pt x="1573061" y="1365855"/>
                </a:lnTo>
                <a:lnTo>
                  <a:pt x="0" y="13658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36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Scope,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what is NOT included?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485983"/>
            <a:ext cx="15689278" cy="783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AI systems and AI models and output "</a:t>
            </a:r>
            <a:r>
              <a:rPr lang="en-US" sz="2105" u="sng">
                <a:solidFill>
                  <a:srgbClr val="041F62"/>
                </a:solidFill>
                <a:latin typeface="Poppins Bold"/>
              </a:rPr>
              <a:t>specifically developed and put into service for the </a:t>
            </a:r>
            <a:r>
              <a:rPr lang="en-US" sz="2105" u="sng">
                <a:solidFill>
                  <a:srgbClr val="D52F55"/>
                </a:solidFill>
                <a:latin typeface="Poppins Bold"/>
              </a:rPr>
              <a:t>sole purpose of scientific research and development</a:t>
            </a:r>
            <a:r>
              <a:rPr lang="en-US" sz="2105" u="sng">
                <a:solidFill>
                  <a:srgbClr val="041F62"/>
                </a:solidFill>
                <a:latin typeface="Poppins Bold"/>
              </a:rPr>
              <a:t>.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"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[Art 2(6)]</a:t>
            </a:r>
          </a:p>
          <a:p>
            <a:pPr algn="l">
              <a:lnSpc>
                <a:spcPts val="1547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D52F55"/>
                </a:solidFill>
                <a:latin typeface="Poppins Bold"/>
              </a:rPr>
              <a:t>Research, testing or development activity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 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regarding AI systems or models 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prior to them being placed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on the market or put into service [Art 2(8)]</a:t>
            </a:r>
          </a:p>
          <a:p>
            <a:pPr algn="l">
              <a:lnSpc>
                <a:spcPts val="1547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"/>
              </a:rPr>
              <a:t>Deployers who are natural persons using AI systems "in the course of a pur</a:t>
            </a:r>
            <a:r>
              <a:rPr lang="en-US" sz="2105">
                <a:solidFill>
                  <a:srgbClr val="1B5095"/>
                </a:solidFill>
                <a:latin typeface="Poppins"/>
              </a:rPr>
              <a:t>ely</a:t>
            </a:r>
            <a:r>
              <a:rPr lang="en-US" sz="2105">
                <a:solidFill>
                  <a:srgbClr val="D52F55"/>
                </a:solidFill>
                <a:latin typeface="Poppins"/>
              </a:rPr>
              <a:t> </a:t>
            </a:r>
            <a:r>
              <a:rPr lang="en-US" sz="2105">
                <a:solidFill>
                  <a:srgbClr val="D52F55"/>
                </a:solidFill>
                <a:latin typeface="Poppins Bold"/>
              </a:rPr>
              <a:t>personal non-professional activity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"</a:t>
            </a: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D52F55"/>
                </a:solidFill>
                <a:latin typeface="Poppins Bold"/>
              </a:rPr>
              <a:t>AI systems "released under free and open-source licenses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,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</a:t>
            </a:r>
            <a:r>
              <a:rPr lang="en-US" sz="2105" u="sng">
                <a:solidFill>
                  <a:srgbClr val="D52F55"/>
                </a:solidFill>
                <a:latin typeface="Poppins Bold"/>
              </a:rPr>
              <a:t>unless</a:t>
            </a:r>
            <a:r>
              <a:rPr lang="en-US" sz="2105">
                <a:solidFill>
                  <a:srgbClr val="D52F55"/>
                </a:solidFill>
                <a:latin typeface="Poppins"/>
              </a:rPr>
              <a:t> 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they are placed on the market or put into service as</a:t>
            </a:r>
            <a:r>
              <a:rPr lang="en-US" sz="2105">
                <a:solidFill>
                  <a:srgbClr val="D52F55"/>
                </a:solidFill>
                <a:latin typeface="Poppins"/>
              </a:rPr>
              <a:t> </a:t>
            </a:r>
            <a:r>
              <a:rPr lang="en-US" sz="2105" u="sng">
                <a:solidFill>
                  <a:srgbClr val="D52F55"/>
                </a:solidFill>
                <a:latin typeface="Poppins"/>
              </a:rPr>
              <a:t>high-risk AI systems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or as </a:t>
            </a:r>
            <a:r>
              <a:rPr lang="en-US" sz="2105" u="sng">
                <a:solidFill>
                  <a:srgbClr val="041F62"/>
                </a:solidFill>
                <a:latin typeface="Poppins"/>
              </a:rPr>
              <a:t>an AI system that falls under Article 5 or 50</a:t>
            </a:r>
          </a:p>
          <a:p>
            <a:pPr algn="l">
              <a:lnSpc>
                <a:spcPts val="1547"/>
              </a:lnSpc>
            </a:pPr>
            <a:endParaRPr lang="en-US" sz="2105" u="sng">
              <a:solidFill>
                <a:srgbClr val="041F62"/>
              </a:solidFill>
              <a:latin typeface="Poppins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AI systems 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place on the market, put into service, or used with or without modification exclusively 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for military, defense or national security purposes.</a:t>
            </a:r>
          </a:p>
          <a:p>
            <a:pPr algn="l">
              <a:lnSpc>
                <a:spcPts val="1547"/>
              </a:lnSpc>
            </a:pPr>
            <a:endParaRPr lang="en-US" sz="2105">
              <a:solidFill>
                <a:srgbClr val="041F62"/>
              </a:solidFill>
              <a:latin typeface="Poppins Bold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Public authorities in a third country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and international organizations where those authorities or organizations use AI systems in the </a:t>
            </a:r>
            <a:r>
              <a:rPr lang="en-US" sz="2105" u="sng">
                <a:solidFill>
                  <a:srgbClr val="041F62"/>
                </a:solidFill>
                <a:latin typeface="Poppins"/>
              </a:rPr>
              <a:t>framework of international cooperation or agreements for law enforcement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and </a:t>
            </a:r>
            <a:r>
              <a:rPr lang="en-US" sz="2105" u="sng">
                <a:solidFill>
                  <a:srgbClr val="041F62"/>
                </a:solidFill>
                <a:latin typeface="Poppins"/>
              </a:rPr>
              <a:t>judicial cooperation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with the EU or with one or more member states provided adequate safeguards to fundamental rights and freedoms</a:t>
            </a:r>
          </a:p>
          <a:p>
            <a:pPr algn="l">
              <a:lnSpc>
                <a:spcPts val="1547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3663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26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Key Concepts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(definitions Art 3)</a:t>
            </a:r>
          </a:p>
        </p:txBody>
      </p:sp>
      <p:sp>
        <p:nvSpPr>
          <p:cNvPr id="6" name="Freeform 6"/>
          <p:cNvSpPr/>
          <p:nvPr/>
        </p:nvSpPr>
        <p:spPr>
          <a:xfrm>
            <a:off x="2927860" y="3432520"/>
            <a:ext cx="2799322" cy="2814568"/>
          </a:xfrm>
          <a:custGeom>
            <a:avLst/>
            <a:gdLst/>
            <a:ahLst/>
            <a:cxnLst/>
            <a:rect l="l" t="t" r="r" b="b"/>
            <a:pathLst>
              <a:path w="2799322" h="2814568">
                <a:moveTo>
                  <a:pt x="0" y="0"/>
                </a:moveTo>
                <a:lnTo>
                  <a:pt x="2799323" y="0"/>
                </a:lnTo>
                <a:lnTo>
                  <a:pt x="2799323" y="2814568"/>
                </a:lnTo>
                <a:lnTo>
                  <a:pt x="0" y="2814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294908" y="3788052"/>
            <a:ext cx="10304802" cy="2557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1"/>
              </a:lnSpc>
              <a:spcBef>
                <a:spcPct val="0"/>
              </a:spcBef>
            </a:pPr>
            <a:r>
              <a:rPr lang="en-US" sz="2443">
                <a:solidFill>
                  <a:srgbClr val="000000"/>
                </a:solidFill>
                <a:latin typeface="TT Interphases"/>
              </a:rPr>
              <a:t>‘</a:t>
            </a:r>
            <a:r>
              <a:rPr lang="en-US" sz="2443">
                <a:solidFill>
                  <a:srgbClr val="000000"/>
                </a:solidFill>
                <a:latin typeface="TT Interphases Bold"/>
              </a:rPr>
              <a:t>AI system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’ means a machine-based system that is designed to operate with varying levels of autonomy and that may exhibit adaptiveness after deployment, and that, for 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explicit or implicit objectives, infers, from the input it receives, how to generate outputs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 such as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 predictions, content, recommendations, or decisions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 that can influence physical or virtual environments;</a:t>
            </a:r>
          </a:p>
        </p:txBody>
      </p:sp>
      <p:sp>
        <p:nvSpPr>
          <p:cNvPr id="8" name="Freeform 8"/>
          <p:cNvSpPr/>
          <p:nvPr/>
        </p:nvSpPr>
        <p:spPr>
          <a:xfrm rot="-10800000">
            <a:off x="11150483" y="3846319"/>
            <a:ext cx="2799322" cy="2814568"/>
          </a:xfrm>
          <a:custGeom>
            <a:avLst/>
            <a:gdLst/>
            <a:ahLst/>
            <a:cxnLst/>
            <a:rect l="l" t="t" r="r" b="b"/>
            <a:pathLst>
              <a:path w="2799322" h="2814568">
                <a:moveTo>
                  <a:pt x="0" y="0"/>
                </a:moveTo>
                <a:lnTo>
                  <a:pt x="2799322" y="0"/>
                </a:lnTo>
                <a:lnTo>
                  <a:pt x="2799322" y="2814568"/>
                </a:lnTo>
                <a:lnTo>
                  <a:pt x="0" y="2814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63007" y="6911644"/>
            <a:ext cx="11574380" cy="55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7"/>
              </a:lnSpc>
            </a:pPr>
            <a:r>
              <a:rPr lang="en-US" sz="2630">
                <a:solidFill>
                  <a:srgbClr val="041F62"/>
                </a:solidFill>
                <a:latin typeface="Poppins Bold"/>
              </a:rPr>
              <a:t>AI </a:t>
            </a:r>
            <a:r>
              <a:rPr lang="en-US" sz="2630">
                <a:solidFill>
                  <a:srgbClr val="D52F55"/>
                </a:solidFill>
                <a:latin typeface="Poppins Bold"/>
              </a:rPr>
              <a:t>SYSTEMS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80047" y="6911644"/>
            <a:ext cx="11574380" cy="55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77"/>
              </a:lnSpc>
            </a:pPr>
            <a:r>
              <a:rPr lang="en-US" sz="2630">
                <a:solidFill>
                  <a:srgbClr val="041F62"/>
                </a:solidFill>
                <a:latin typeface="Poppins Bold"/>
              </a:rPr>
              <a:t>vs AI Models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3007" y="7721735"/>
            <a:ext cx="16292275" cy="1916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2"/>
              </a:lnSpc>
            </a:pPr>
            <a:r>
              <a:rPr lang="en-US" sz="2466" u="sng">
                <a:solidFill>
                  <a:srgbClr val="041F62"/>
                </a:solidFill>
                <a:latin typeface="TT Interphases Bold"/>
              </a:rPr>
              <a:t>Recital 97:</a:t>
            </a:r>
            <a:r>
              <a:rPr lang="en-US" sz="2466" u="sng">
                <a:solidFill>
                  <a:srgbClr val="041F62"/>
                </a:solidFill>
                <a:latin typeface="TT Interphases"/>
              </a:rPr>
              <a:t> </a:t>
            </a:r>
          </a:p>
          <a:p>
            <a:pPr marL="532473" lvl="1" indent="-266237" algn="l">
              <a:lnSpc>
                <a:spcPts val="3452"/>
              </a:lnSpc>
              <a:spcBef>
                <a:spcPct val="0"/>
              </a:spcBef>
              <a:buFont typeface="Arial"/>
              <a:buChar char="•"/>
            </a:pPr>
            <a:r>
              <a:rPr lang="en-US" sz="2466">
                <a:solidFill>
                  <a:srgbClr val="041F62"/>
                </a:solidFill>
                <a:latin typeface="TT Interphases"/>
              </a:rPr>
              <a:t>Although </a:t>
            </a:r>
            <a:r>
              <a:rPr lang="en-US" sz="2466" u="sng">
                <a:solidFill>
                  <a:srgbClr val="041F62"/>
                </a:solidFill>
                <a:latin typeface="TT Interphases Bold"/>
              </a:rPr>
              <a:t>AI models</a:t>
            </a:r>
            <a:r>
              <a:rPr lang="en-US" sz="2466" u="sng">
                <a:solidFill>
                  <a:srgbClr val="041F62"/>
                </a:solidFill>
                <a:latin typeface="TT Interphases"/>
              </a:rPr>
              <a:t> </a:t>
            </a:r>
            <a:r>
              <a:rPr lang="en-US" sz="2466">
                <a:solidFill>
                  <a:srgbClr val="041F62"/>
                </a:solidFill>
                <a:latin typeface="TT Interphases"/>
              </a:rPr>
              <a:t>are </a:t>
            </a:r>
            <a:r>
              <a:rPr lang="en-US" sz="2466" u="sng">
                <a:solidFill>
                  <a:srgbClr val="041F62"/>
                </a:solidFill>
                <a:latin typeface="TT Interphases"/>
              </a:rPr>
              <a:t>essential components of AI systems</a:t>
            </a:r>
            <a:r>
              <a:rPr lang="en-US" sz="2466">
                <a:solidFill>
                  <a:srgbClr val="041F62"/>
                </a:solidFill>
                <a:latin typeface="TT Interphases"/>
              </a:rPr>
              <a:t>, they </a:t>
            </a:r>
            <a:r>
              <a:rPr lang="en-US" sz="2466">
                <a:solidFill>
                  <a:srgbClr val="041F62"/>
                </a:solidFill>
                <a:latin typeface="TT Interphases Bold"/>
              </a:rPr>
              <a:t>do not constitute AI systems on their own</a:t>
            </a:r>
            <a:r>
              <a:rPr lang="en-US" sz="2466">
                <a:solidFill>
                  <a:srgbClr val="041F62"/>
                </a:solidFill>
                <a:latin typeface="TT Interphases"/>
              </a:rPr>
              <a:t>. AI models </a:t>
            </a:r>
            <a:r>
              <a:rPr lang="en-US" sz="2466" u="sng">
                <a:solidFill>
                  <a:srgbClr val="041F62"/>
                </a:solidFill>
                <a:latin typeface="TT Interphases"/>
              </a:rPr>
              <a:t>require the addition of further components</a:t>
            </a:r>
            <a:r>
              <a:rPr lang="en-US" sz="2466">
                <a:solidFill>
                  <a:srgbClr val="041F62"/>
                </a:solidFill>
                <a:latin typeface="TT Interphases"/>
              </a:rPr>
              <a:t>, such as e.g. a user interface, to become AI systems. </a:t>
            </a:r>
          </a:p>
          <a:p>
            <a:pPr algn="l">
              <a:lnSpc>
                <a:spcPts val="1627"/>
              </a:lnSpc>
            </a:pPr>
            <a:endParaRPr lang="en-US" sz="2466">
              <a:solidFill>
                <a:srgbClr val="041F62"/>
              </a:solidFill>
              <a:latin typeface="TT Interphases"/>
            </a:endParaRPr>
          </a:p>
          <a:p>
            <a:pPr marL="532473" lvl="1" indent="-266237" algn="l">
              <a:lnSpc>
                <a:spcPts val="3452"/>
              </a:lnSpc>
              <a:buFont typeface="Arial"/>
              <a:buChar char="•"/>
            </a:pPr>
            <a:r>
              <a:rPr lang="en-US" sz="2466">
                <a:solidFill>
                  <a:srgbClr val="041F62"/>
                </a:solidFill>
                <a:latin typeface="TT Interphases"/>
              </a:rPr>
              <a:t>AI models are typically integrated into and form part of AI systems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7271" y="2733846"/>
            <a:ext cx="11574380" cy="55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7"/>
              </a:lnSpc>
            </a:pPr>
            <a:r>
              <a:rPr lang="en-US" sz="2630">
                <a:solidFill>
                  <a:srgbClr val="BF013B"/>
                </a:solidFill>
                <a:latin typeface="Poppins Bold"/>
              </a:rPr>
              <a:t>AI SYSTEMS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26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Key Concepts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(definitions Art 3)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733846"/>
            <a:ext cx="11574380" cy="55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7"/>
              </a:lnSpc>
            </a:pPr>
            <a:r>
              <a:rPr lang="en-US" sz="2630">
                <a:solidFill>
                  <a:srgbClr val="BF013B"/>
                </a:solidFill>
                <a:latin typeface="Poppins Bold"/>
              </a:rPr>
              <a:t>General Purpose AI Models</a:t>
            </a:r>
          </a:p>
        </p:txBody>
      </p:sp>
      <p:sp>
        <p:nvSpPr>
          <p:cNvPr id="7" name="Freeform 7"/>
          <p:cNvSpPr/>
          <p:nvPr/>
        </p:nvSpPr>
        <p:spPr>
          <a:xfrm>
            <a:off x="1722495" y="3591562"/>
            <a:ext cx="2799322" cy="2814568"/>
          </a:xfrm>
          <a:custGeom>
            <a:avLst/>
            <a:gdLst/>
            <a:ahLst/>
            <a:cxnLst/>
            <a:rect l="l" t="t" r="r" b="b"/>
            <a:pathLst>
              <a:path w="2799322" h="2814568">
                <a:moveTo>
                  <a:pt x="0" y="0"/>
                </a:moveTo>
                <a:lnTo>
                  <a:pt x="2799322" y="0"/>
                </a:lnTo>
                <a:lnTo>
                  <a:pt x="2799322" y="2814568"/>
                </a:lnTo>
                <a:lnTo>
                  <a:pt x="0" y="2814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266285" y="3962824"/>
            <a:ext cx="11745883" cy="2985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1"/>
              </a:lnSpc>
              <a:spcBef>
                <a:spcPct val="0"/>
              </a:spcBef>
            </a:pPr>
            <a:r>
              <a:rPr lang="en-US" sz="2443">
                <a:solidFill>
                  <a:srgbClr val="000000"/>
                </a:solidFill>
                <a:latin typeface="TT Interphases"/>
              </a:rPr>
              <a:t>‘</a:t>
            </a:r>
            <a:r>
              <a:rPr lang="en-US" sz="2443">
                <a:solidFill>
                  <a:srgbClr val="000000"/>
                </a:solidFill>
                <a:latin typeface="TT Interphases Bold"/>
              </a:rPr>
              <a:t>General-purpose AI model’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 means an AI model, including where such an AI model is </a:t>
            </a:r>
            <a:r>
              <a:rPr lang="en-US" sz="2443" u="sng">
                <a:solidFill>
                  <a:srgbClr val="000000"/>
                </a:solidFill>
                <a:latin typeface="TT Interphases Bold"/>
              </a:rPr>
              <a:t>trained 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with</a:t>
            </a:r>
            <a:r>
              <a:rPr lang="en-US" sz="2443" u="sng">
                <a:solidFill>
                  <a:srgbClr val="000000"/>
                </a:solidFill>
                <a:latin typeface="TT Interphases Bold"/>
              </a:rPr>
              <a:t> a large amount of data using self-supervision at scale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, that displays significant generality and is 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capable of</a:t>
            </a:r>
            <a:r>
              <a:rPr lang="en-US" sz="2443" u="sng">
                <a:solidFill>
                  <a:srgbClr val="000000"/>
                </a:solidFill>
                <a:latin typeface="TT Interphases Bold"/>
              </a:rPr>
              <a:t> competently performing a wide range of distinct tasks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 regardless of the way the model is placed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 on the market and that 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can </a:t>
            </a:r>
            <a:r>
              <a:rPr lang="en-US" sz="2443" u="sng">
                <a:solidFill>
                  <a:srgbClr val="000000"/>
                </a:solidFill>
                <a:latin typeface="TT Interphases Bold"/>
              </a:rPr>
              <a:t>be integrated into a variety of downstream systems or applications,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 </a:t>
            </a:r>
            <a:r>
              <a:rPr lang="en-US" sz="2443" u="sng">
                <a:solidFill>
                  <a:srgbClr val="000000"/>
                </a:solidFill>
                <a:latin typeface="TT Interphases Bold"/>
              </a:rPr>
              <a:t>except </a:t>
            </a:r>
            <a:r>
              <a:rPr lang="en-US" sz="2443" u="sng">
                <a:solidFill>
                  <a:srgbClr val="000000"/>
                </a:solidFill>
                <a:latin typeface="TT Interphases"/>
              </a:rPr>
              <a:t>AI models that are used for research, development or prototyping activitie</a:t>
            </a:r>
            <a:r>
              <a:rPr lang="en-US" sz="2443">
                <a:solidFill>
                  <a:srgbClr val="000000"/>
                </a:solidFill>
                <a:latin typeface="TT Interphases"/>
              </a:rPr>
              <a:t>s before they are placed on the market;</a:t>
            </a:r>
          </a:p>
        </p:txBody>
      </p:sp>
      <p:sp>
        <p:nvSpPr>
          <p:cNvPr id="9" name="Freeform 9"/>
          <p:cNvSpPr/>
          <p:nvPr/>
        </p:nvSpPr>
        <p:spPr>
          <a:xfrm rot="-10800000">
            <a:off x="11772374" y="4334299"/>
            <a:ext cx="2799322" cy="2814568"/>
          </a:xfrm>
          <a:custGeom>
            <a:avLst/>
            <a:gdLst/>
            <a:ahLst/>
            <a:cxnLst/>
            <a:rect l="l" t="t" r="r" b="b"/>
            <a:pathLst>
              <a:path w="2799322" h="2814568">
                <a:moveTo>
                  <a:pt x="0" y="0"/>
                </a:moveTo>
                <a:lnTo>
                  <a:pt x="2799322" y="0"/>
                </a:lnTo>
                <a:lnTo>
                  <a:pt x="2799322" y="2814568"/>
                </a:lnTo>
                <a:lnTo>
                  <a:pt x="0" y="2814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63007" y="7301267"/>
            <a:ext cx="11574380" cy="55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7"/>
              </a:lnSpc>
            </a:pPr>
            <a:r>
              <a:rPr lang="en-US" sz="2630">
                <a:solidFill>
                  <a:srgbClr val="041F62"/>
                </a:solidFill>
                <a:latin typeface="Poppins Bold"/>
              </a:rPr>
              <a:t>Specific Rules apply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3007" y="8092308"/>
            <a:ext cx="16292275" cy="861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2474" lvl="1" indent="-266237" algn="l">
              <a:lnSpc>
                <a:spcPts val="3452"/>
              </a:lnSpc>
              <a:buFont typeface="Arial"/>
              <a:buChar char="•"/>
            </a:pPr>
            <a:r>
              <a:rPr lang="en-US" sz="2466" u="sng">
                <a:solidFill>
                  <a:srgbClr val="041F62"/>
                </a:solidFill>
                <a:latin typeface="TT Interphases Bold"/>
              </a:rPr>
              <a:t>Examples:</a:t>
            </a:r>
            <a:r>
              <a:rPr lang="en-US" sz="2466">
                <a:solidFill>
                  <a:srgbClr val="041F62"/>
                </a:solidFill>
                <a:latin typeface="TT Interphases Bold"/>
              </a:rPr>
              <a:t> OpenAI ChatGPT-3, 4, 4o, DALL-E; Google’s Bard,  </a:t>
            </a:r>
            <a:r>
              <a:rPr lang="en-US" sz="2466">
                <a:solidFill>
                  <a:srgbClr val="041F62"/>
                </a:solidFill>
                <a:latin typeface="TT Interphases"/>
              </a:rPr>
              <a:t>other generative models e.g. LLMs, image generators using diffusion models etc.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711123" y="2609797"/>
            <a:ext cx="9727341" cy="6957493"/>
          </a:xfrm>
          <a:custGeom>
            <a:avLst/>
            <a:gdLst/>
            <a:ahLst/>
            <a:cxnLst/>
            <a:rect l="l" t="t" r="r" b="b"/>
            <a:pathLst>
              <a:path w="9727341" h="6957493">
                <a:moveTo>
                  <a:pt x="0" y="0"/>
                </a:moveTo>
                <a:lnTo>
                  <a:pt x="9727341" y="0"/>
                </a:lnTo>
                <a:lnTo>
                  <a:pt x="9727341" y="6957493"/>
                </a:lnTo>
                <a:lnTo>
                  <a:pt x="0" y="69574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4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1795126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Key Concepts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(definitions Art 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79941" y="9849323"/>
            <a:ext cx="8572141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The AI Act @ April 2024 : Europe΄s Comprehensive AI Regulation  Deloiitte 02.05.2024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26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Key Concepts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(definitions Art 3)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353469"/>
            <a:ext cx="11574380" cy="55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7"/>
              </a:lnSpc>
            </a:pPr>
            <a:r>
              <a:rPr lang="en-US" sz="2630">
                <a:solidFill>
                  <a:srgbClr val="BF013B"/>
                </a:solidFill>
                <a:latin typeface="Poppins Bold"/>
              </a:rPr>
              <a:t>General Purpose AI Models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7271" y="4498930"/>
            <a:ext cx="11133854" cy="54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3"/>
              </a:lnSpc>
            </a:pPr>
            <a:r>
              <a:rPr lang="en-US" sz="2530">
                <a:solidFill>
                  <a:srgbClr val="041F62"/>
                </a:solidFill>
                <a:latin typeface="Poppins Bold"/>
              </a:rPr>
              <a:t>GPAI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271" y="5043544"/>
            <a:ext cx="15672183" cy="839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2208" lvl="1" indent="-256104" algn="l">
              <a:lnSpc>
                <a:spcPts val="3321"/>
              </a:lnSpc>
              <a:buFont typeface="Arial"/>
              <a:buChar char="•"/>
            </a:pPr>
            <a:r>
              <a:rPr lang="en-US" sz="2372">
                <a:solidFill>
                  <a:srgbClr val="041F62"/>
                </a:solidFill>
                <a:latin typeface="TT Interphases Bold"/>
              </a:rPr>
              <a:t>Transparency </a:t>
            </a:r>
            <a:r>
              <a:rPr lang="en-US" sz="2372">
                <a:solidFill>
                  <a:srgbClr val="041F62"/>
                </a:solidFill>
                <a:latin typeface="TT Interphases"/>
              </a:rPr>
              <a:t>obligations, including </a:t>
            </a:r>
            <a:r>
              <a:rPr lang="en-US" sz="2372">
                <a:solidFill>
                  <a:srgbClr val="041F62"/>
                </a:solidFill>
                <a:latin typeface="TT Interphases Bold"/>
              </a:rPr>
              <a:t>technical documentation</a:t>
            </a:r>
            <a:r>
              <a:rPr lang="en-US" sz="2372">
                <a:solidFill>
                  <a:srgbClr val="041F62"/>
                </a:solidFill>
                <a:latin typeface="TT Interphases"/>
              </a:rPr>
              <a:t>, training data respecting </a:t>
            </a:r>
            <a:r>
              <a:rPr lang="en-US" sz="2372">
                <a:solidFill>
                  <a:srgbClr val="041F62"/>
                </a:solidFill>
                <a:latin typeface="TT Interphases Bold"/>
              </a:rPr>
              <a:t>copyrights</a:t>
            </a:r>
            <a:r>
              <a:rPr lang="en-US" sz="2372">
                <a:solidFill>
                  <a:srgbClr val="041F62"/>
                </a:solidFill>
                <a:latin typeface="TT Interphases"/>
              </a:rPr>
              <a:t>, </a:t>
            </a:r>
            <a:r>
              <a:rPr lang="en-US" sz="2372">
                <a:solidFill>
                  <a:srgbClr val="041F62"/>
                </a:solidFill>
                <a:latin typeface="TT Interphases Bold"/>
              </a:rPr>
              <a:t>watermarking </a:t>
            </a:r>
            <a:r>
              <a:rPr lang="en-US" sz="2372">
                <a:solidFill>
                  <a:srgbClr val="041F62"/>
                </a:solidFill>
                <a:latin typeface="TT Interphases"/>
              </a:rPr>
              <a:t>of AI generated content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7271" y="5996141"/>
            <a:ext cx="11133854" cy="54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3"/>
              </a:lnSpc>
            </a:pPr>
            <a:r>
              <a:rPr lang="en-US" sz="2530">
                <a:solidFill>
                  <a:srgbClr val="041F62"/>
                </a:solidFill>
                <a:latin typeface="Poppins Bold"/>
              </a:rPr>
              <a:t>Systemic Risk GPAI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37271" y="6529128"/>
            <a:ext cx="15672183" cy="3367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2208" lvl="1" indent="-256104" algn="l">
              <a:lnSpc>
                <a:spcPts val="3321"/>
              </a:lnSpc>
              <a:buFont typeface="Arial"/>
              <a:buChar char="•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Stringent obligations similar to high-risk AI systems: 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model evaluations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assess and mitigate systemic risks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conduct adversarial testing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report to the Commission on serious incidents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ensure cyber security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report on their energy efficiency</a:t>
            </a:r>
          </a:p>
          <a:p>
            <a:pPr marL="1024416" lvl="2" indent="-341472" algn="l">
              <a:lnSpc>
                <a:spcPts val="3321"/>
              </a:lnSpc>
              <a:buFont typeface="Arial"/>
              <a:buChar char="⚬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adherence to codes of practice until harmonized EU standards published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7271" y="3114352"/>
            <a:ext cx="11133854" cy="54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3"/>
              </a:lnSpc>
            </a:pPr>
            <a:r>
              <a:rPr lang="en-US" sz="2530">
                <a:solidFill>
                  <a:srgbClr val="041F62"/>
                </a:solidFill>
                <a:latin typeface="Poppins Bold"/>
              </a:rPr>
              <a:t>Providers Responsible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7271" y="3647121"/>
            <a:ext cx="15672183" cy="839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2208" lvl="1" indent="-256104" algn="l">
              <a:lnSpc>
                <a:spcPts val="3321"/>
              </a:lnSpc>
              <a:buFont typeface="Arial"/>
              <a:buChar char="•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Developers of foundation models, deployers if core capabilities substantially altered</a:t>
            </a:r>
          </a:p>
          <a:p>
            <a:pPr marL="512208" lvl="1" indent="-256104" algn="l">
              <a:lnSpc>
                <a:spcPts val="3321"/>
              </a:lnSpc>
              <a:buFont typeface="Arial"/>
              <a:buChar char="•"/>
            </a:pPr>
            <a:r>
              <a:rPr lang="en-US" sz="2372">
                <a:solidFill>
                  <a:srgbClr val="041F62"/>
                </a:solidFill>
                <a:latin typeface="TT Interphases"/>
              </a:rPr>
              <a:t>Risk categorization: Differentiation in between GPAI and “high-impact” GPAI posing systemic risk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38683" y="2609797"/>
            <a:ext cx="16118011" cy="4745901"/>
          </a:xfrm>
          <a:custGeom>
            <a:avLst/>
            <a:gdLst/>
            <a:ahLst/>
            <a:cxnLst/>
            <a:rect l="l" t="t" r="r" b="b"/>
            <a:pathLst>
              <a:path w="16118011" h="4745901">
                <a:moveTo>
                  <a:pt x="0" y="0"/>
                </a:moveTo>
                <a:lnTo>
                  <a:pt x="16118011" y="0"/>
                </a:lnTo>
                <a:lnTo>
                  <a:pt x="16118011" y="4745902"/>
                </a:lnTo>
                <a:lnTo>
                  <a:pt x="0" y="47459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65" t="-6361" r="-968" b="-70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Classification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82818" y="7601528"/>
            <a:ext cx="8873875" cy="276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1"/>
              </a:lnSpc>
              <a:spcBef>
                <a:spcPct val="0"/>
              </a:spcBef>
            </a:pPr>
            <a:r>
              <a:rPr lang="en-US" sz="1686">
                <a:solidFill>
                  <a:srgbClr val="000000"/>
                </a:solidFill>
                <a:latin typeface="TT Interphases Bold"/>
              </a:rPr>
              <a:t>AI Office: </a:t>
            </a:r>
            <a:r>
              <a:rPr lang="en-US" sz="1686">
                <a:solidFill>
                  <a:srgbClr val="000000"/>
                </a:solidFill>
                <a:latin typeface="TT Interphases"/>
              </a:rPr>
              <a:t>First Webinar on Risk Management Logic of the AI Act and Related Standards, 2024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271" y="8325507"/>
            <a:ext cx="14704001" cy="871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470" lvl="1" indent="-264235" algn="l">
              <a:lnSpc>
                <a:spcPts val="3426"/>
              </a:lnSpc>
              <a:buFont typeface="Arial"/>
              <a:buChar char="•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Imposes </a:t>
            </a:r>
            <a:r>
              <a:rPr lang="en-US" sz="2447">
                <a:solidFill>
                  <a:srgbClr val="041F62"/>
                </a:solidFill>
                <a:latin typeface="Poppins Bold"/>
              </a:rPr>
              <a:t>Mandatory Requirements for all high-risk AI system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 before they can be used and strong system of enforcement and post-market monitoring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7271" y="9425384"/>
            <a:ext cx="15609790" cy="44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470" lvl="1" indent="-264235" algn="l">
              <a:lnSpc>
                <a:spcPts val="3426"/>
              </a:lnSpc>
              <a:buFont typeface="Arial"/>
              <a:buChar char="•"/>
            </a:pPr>
            <a:r>
              <a:rPr lang="en-US" sz="2447">
                <a:solidFill>
                  <a:srgbClr val="BF013B"/>
                </a:solidFill>
                <a:latin typeface="Poppins Bold"/>
              </a:rPr>
              <a:t>Risk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: the combination of the </a:t>
            </a:r>
            <a:r>
              <a:rPr lang="en-US" sz="2447">
                <a:solidFill>
                  <a:srgbClr val="041F62"/>
                </a:solidFill>
                <a:latin typeface="Poppins Bold"/>
              </a:rPr>
              <a:t>probability of an occurrence of harm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and the </a:t>
            </a:r>
            <a:r>
              <a:rPr lang="en-US" sz="2447">
                <a:solidFill>
                  <a:srgbClr val="041F62"/>
                </a:solidFill>
                <a:latin typeface="Poppins Bold"/>
              </a:rPr>
              <a:t>severity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of that harm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634144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2124313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Classification: Prohibited Risks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[Chapter II, Art 5]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3102330"/>
            <a:ext cx="15690174" cy="5872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470" lvl="1" indent="-264235" algn="l">
              <a:lnSpc>
                <a:spcPts val="5899"/>
              </a:lnSpc>
              <a:buFont typeface="Arial"/>
              <a:buChar char="•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Behavioural Manipulation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subliminal techniques that are purposefully manipulative or deceptive, impairing informed decision-making</a:t>
            </a:r>
          </a:p>
          <a:p>
            <a:pPr marL="528470" lvl="1" indent="-264235" algn="l">
              <a:lnSpc>
                <a:spcPts val="5899"/>
              </a:lnSpc>
              <a:buFont typeface="Arial"/>
              <a:buChar char="•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System that </a:t>
            </a:r>
            <a:r>
              <a:rPr lang="en-US" sz="2447">
                <a:solidFill>
                  <a:srgbClr val="041F62"/>
                </a:solidFill>
                <a:latin typeface="Poppins Bold"/>
              </a:rPr>
              <a:t>exploits vulnerabilities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 to materially destort behaviour, causes or likely to cause </a:t>
            </a:r>
            <a:r>
              <a:rPr lang="en-US" sz="2447">
                <a:solidFill>
                  <a:srgbClr val="041F62"/>
                </a:solidFill>
                <a:latin typeface="Poppins Bold"/>
              </a:rPr>
              <a:t>significant harm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 (e.g. due to age, disability or socio-economic status)</a:t>
            </a:r>
          </a:p>
          <a:p>
            <a:pPr marL="528470" lvl="1" indent="-264235" algn="l">
              <a:lnSpc>
                <a:spcPts val="5899"/>
              </a:lnSpc>
              <a:buFont typeface="Arial"/>
              <a:buChar char="•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Social Scoring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 </a:t>
            </a:r>
          </a:p>
          <a:p>
            <a:pPr marL="528470" lvl="1" indent="-264235" algn="l">
              <a:lnSpc>
                <a:spcPts val="5899"/>
              </a:lnSpc>
              <a:buFont typeface="Arial"/>
              <a:buChar char="•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Real-time Biometric Identification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* (with limited exceptions) </a:t>
            </a:r>
          </a:p>
          <a:p>
            <a:pPr marL="528470" lvl="1" indent="-264235" algn="l">
              <a:lnSpc>
                <a:spcPts val="5899"/>
              </a:lnSpc>
              <a:buFont typeface="Arial"/>
              <a:buChar char="•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Emotion Recognition in the workplace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and in schools* (apart of pain and fatigue)</a:t>
            </a:r>
          </a:p>
          <a:p>
            <a:pPr algn="l">
              <a:lnSpc>
                <a:spcPts val="5899"/>
              </a:lnSpc>
            </a:pPr>
            <a:endParaRPr lang="en-US" sz="2447">
              <a:solidFill>
                <a:srgbClr val="041F62"/>
              </a:solidFill>
              <a:latin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681287" y="9201150"/>
            <a:ext cx="7602141" cy="47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0"/>
              </a:lnSpc>
              <a:spcBef>
                <a:spcPct val="0"/>
              </a:spcBef>
            </a:pPr>
            <a:r>
              <a:rPr lang="en-US" sz="2764">
                <a:solidFill>
                  <a:srgbClr val="D52F55"/>
                </a:solidFill>
                <a:latin typeface="TT Interphases Bold"/>
              </a:rPr>
              <a:t>Implementation</a:t>
            </a:r>
            <a:r>
              <a:rPr lang="en-US" sz="2764">
                <a:solidFill>
                  <a:srgbClr val="041F62"/>
                </a:solidFill>
                <a:latin typeface="TT Interphases"/>
              </a:rPr>
              <a:t>: 6 months upon entry into force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282369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72539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Classification: High Risk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[Chapter III, Art 5]: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1384" y="2387144"/>
            <a:ext cx="16622029" cy="6944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470" lvl="1" indent="-264235" algn="l">
              <a:lnSpc>
                <a:spcPts val="4577"/>
              </a:lnSpc>
              <a:buAutoNum type="arabicPeriod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Prodcuts listed under EU Safety legislation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(e.g. machinery, toys, aviation, cars, medical devices) </a:t>
            </a:r>
          </a:p>
          <a:p>
            <a:pPr marL="528470" lvl="1" indent="-264235" algn="l">
              <a:lnSpc>
                <a:spcPts val="4577"/>
              </a:lnSpc>
              <a:buAutoNum type="arabicPeriod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Annex III: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 Bold"/>
              </a:rPr>
              <a:t>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Management and operation of critical infrastructure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Medical devices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Employment, worker management, recruitment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Access to essential private &amp; public services/benefits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Law enforcement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Migration, asylum and border control management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Administration of justice</a:t>
            </a:r>
          </a:p>
          <a:p>
            <a:pPr marL="1056940" lvl="2" indent="-352313" algn="l">
              <a:lnSpc>
                <a:spcPts val="4577"/>
              </a:lnSpc>
              <a:buAutoNum type="alphaL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Influencing the outcome of elections, the democratic process</a:t>
            </a:r>
          </a:p>
          <a:p>
            <a:pPr marL="528470" lvl="1" indent="-264235" algn="l">
              <a:lnSpc>
                <a:spcPts val="4577"/>
              </a:lnSpc>
              <a:buAutoNum type="arabicPeriod"/>
            </a:pPr>
            <a:r>
              <a:rPr lang="en-US" sz="2447">
                <a:solidFill>
                  <a:srgbClr val="041F62"/>
                </a:solidFill>
                <a:latin typeface="Poppins"/>
              </a:rPr>
              <a:t> </a:t>
            </a:r>
            <a:r>
              <a:rPr lang="en-US" sz="2447">
                <a:solidFill>
                  <a:srgbClr val="041F62"/>
                </a:solidFill>
                <a:latin typeface="Poppins Bold"/>
              </a:rPr>
              <a:t>Real-time remote biometric identification (RBI) 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under strict conditions and for a</a:t>
            </a:r>
            <a:r>
              <a:rPr lang="en-US" sz="2447" u="sng">
                <a:solidFill>
                  <a:srgbClr val="041F62"/>
                </a:solidFill>
                <a:latin typeface="Poppins"/>
              </a:rPr>
              <a:t> limited time</a:t>
            </a:r>
            <a:r>
              <a:rPr lang="en-US" sz="2447" u="sng">
                <a:solidFill>
                  <a:srgbClr val="041F62"/>
                </a:solidFill>
                <a:latin typeface="Poppins Bold"/>
              </a:rPr>
              <a:t>  </a:t>
            </a:r>
            <a:r>
              <a:rPr lang="en-US" sz="2447" u="sng">
                <a:solidFill>
                  <a:srgbClr val="041F62"/>
                </a:solidFill>
                <a:latin typeface="Poppins"/>
              </a:rPr>
              <a:t>and location:</a:t>
            </a:r>
            <a:r>
              <a:rPr lang="en-US" sz="2447" u="sng">
                <a:solidFill>
                  <a:srgbClr val="041F62"/>
                </a:solidFill>
                <a:latin typeface="Poppins Bold"/>
              </a:rPr>
              <a:t> </a:t>
            </a:r>
            <a:r>
              <a:rPr lang="en-US" sz="2447" u="sng">
                <a:solidFill>
                  <a:srgbClr val="041F62"/>
                </a:solidFill>
                <a:latin typeface="Poppins"/>
              </a:rPr>
              <a:t>exception</a:t>
            </a:r>
            <a:r>
              <a:rPr lang="en-US" sz="2447">
                <a:solidFill>
                  <a:srgbClr val="041F62"/>
                </a:solidFill>
                <a:latin typeface="Poppins"/>
              </a:rPr>
              <a:t> models supporting procedural tasks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19520" y="9540500"/>
            <a:ext cx="8378032" cy="47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0"/>
              </a:lnSpc>
              <a:spcBef>
                <a:spcPct val="0"/>
              </a:spcBef>
            </a:pPr>
            <a:r>
              <a:rPr lang="en-US" sz="2764">
                <a:solidFill>
                  <a:srgbClr val="BF013B"/>
                </a:solidFill>
                <a:latin typeface="TT Interphases Bold"/>
              </a:rPr>
              <a:t>Implementation</a:t>
            </a:r>
            <a:r>
              <a:rPr lang="en-US" sz="2764">
                <a:solidFill>
                  <a:srgbClr val="041F62"/>
                </a:solidFill>
                <a:latin typeface="TT Interphases"/>
              </a:rPr>
              <a:t>: 24–36 months upon entry into force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Risks Covered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Examples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539697"/>
            <a:ext cx="15850049" cy="7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7"/>
              </a:lnSpc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Providers 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will have to </a:t>
            </a:r>
            <a:r>
              <a:rPr lang="en-US" sz="2205">
                <a:solidFill>
                  <a:srgbClr val="041F62"/>
                </a:solidFill>
                <a:latin typeface="Poppins Bold"/>
              </a:rPr>
              <a:t>address </a:t>
            </a:r>
            <a:r>
              <a:rPr lang="en-US" sz="2205">
                <a:solidFill>
                  <a:srgbClr val="D52F55"/>
                </a:solidFill>
                <a:latin typeface="Poppins Bold"/>
              </a:rPr>
              <a:t>health and safety</a:t>
            </a:r>
            <a:r>
              <a:rPr lang="en-US" sz="2205">
                <a:solidFill>
                  <a:srgbClr val="041F62"/>
                </a:solidFill>
                <a:latin typeface="Poppins Bold"/>
              </a:rPr>
              <a:t> risks 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as well as risks to </a:t>
            </a:r>
            <a:r>
              <a:rPr lang="en-US" sz="2205">
                <a:solidFill>
                  <a:srgbClr val="D52F55"/>
                </a:solidFill>
                <a:latin typeface="Poppins Bold"/>
              </a:rPr>
              <a:t>fundamental rights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, including</a:t>
            </a:r>
          </a:p>
          <a:p>
            <a:pPr algn="l">
              <a:lnSpc>
                <a:spcPts val="2619"/>
              </a:lnSpc>
            </a:pPr>
            <a:endParaRPr lang="en-US" sz="2205">
              <a:solidFill>
                <a:srgbClr val="041F62"/>
              </a:solidFill>
              <a:latin typeface="Poppins"/>
            </a:endParaRPr>
          </a:p>
          <a:p>
            <a:pPr marL="476100" lvl="1" indent="-238050" algn="l">
              <a:lnSpc>
                <a:spcPts val="3837"/>
              </a:lnSpc>
              <a:buFont typeface="Arial"/>
              <a:buChar char="•"/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Article 10.2 (f) 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“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biases 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that are likely to affect the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 health and safety of persons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, have a negative impact on fundamental rights or lead to discrimination prohibited under Union law,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especially where data outputs influence inputs for future operations”</a:t>
            </a:r>
          </a:p>
          <a:p>
            <a:pPr algn="l">
              <a:lnSpc>
                <a:spcPts val="1739"/>
              </a:lnSpc>
            </a:pPr>
            <a:endParaRPr lang="en-US" sz="2205">
              <a:solidFill>
                <a:srgbClr val="BF013B"/>
              </a:solidFill>
              <a:latin typeface="Poppins"/>
            </a:endParaRPr>
          </a:p>
          <a:p>
            <a:pPr marL="476100" lvl="1" indent="-238050" algn="l">
              <a:lnSpc>
                <a:spcPts val="3837"/>
              </a:lnSpc>
              <a:buFont typeface="Arial"/>
              <a:buChar char="•"/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Article 9.9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adverse 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impacts on persons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under the age of 18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 and, other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vulnerable groups</a:t>
            </a:r>
          </a:p>
          <a:p>
            <a:pPr algn="l">
              <a:lnSpc>
                <a:spcPts val="1739"/>
              </a:lnSpc>
            </a:pPr>
            <a:endParaRPr lang="en-US" sz="2205">
              <a:solidFill>
                <a:srgbClr val="BF013B"/>
              </a:solidFill>
              <a:latin typeface="Poppins"/>
            </a:endParaRPr>
          </a:p>
          <a:p>
            <a:pPr marL="476100" lvl="1" indent="-238050" algn="l">
              <a:lnSpc>
                <a:spcPts val="3837"/>
              </a:lnSpc>
              <a:buFont typeface="Arial"/>
              <a:buChar char="•"/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Article 14.4 (b)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Automation bias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 (e.g. users automatically relying or over-relying on the output produced by the AI)</a:t>
            </a:r>
          </a:p>
          <a:p>
            <a:pPr algn="l">
              <a:lnSpc>
                <a:spcPts val="1739"/>
              </a:lnSpc>
            </a:pPr>
            <a:endParaRPr lang="en-US" sz="2205">
              <a:solidFill>
                <a:srgbClr val="041F62"/>
              </a:solidFill>
              <a:latin typeface="Poppins"/>
            </a:endParaRPr>
          </a:p>
          <a:p>
            <a:pPr marL="476100" lvl="1" indent="-238050" algn="l">
              <a:lnSpc>
                <a:spcPts val="3837"/>
              </a:lnSpc>
              <a:buFont typeface="Arial"/>
              <a:buChar char="•"/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Article 15.4 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for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systems that continue to learn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 “the risk of possibly biased outputs influencing input for future operations (feedback loops), and as to ensure that any such feedback loops are duly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addressed with appropriate mitigation measures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”</a:t>
            </a:r>
          </a:p>
          <a:p>
            <a:pPr algn="l">
              <a:lnSpc>
                <a:spcPts val="1739"/>
              </a:lnSpc>
            </a:pPr>
            <a:endParaRPr lang="en-US" sz="2205">
              <a:solidFill>
                <a:srgbClr val="041F62"/>
              </a:solidFill>
              <a:latin typeface="Poppins"/>
            </a:endParaRPr>
          </a:p>
          <a:p>
            <a:pPr marL="476100" lvl="1" indent="-238050" algn="l">
              <a:lnSpc>
                <a:spcPts val="3837"/>
              </a:lnSpc>
              <a:buFont typeface="Arial"/>
              <a:buChar char="•"/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Article 15.5 </a:t>
            </a:r>
            <a:r>
              <a:rPr lang="en-US" sz="2205">
                <a:solidFill>
                  <a:srgbClr val="BF013B"/>
                </a:solidFill>
                <a:latin typeface="Poppins"/>
              </a:rPr>
              <a:t>Cybersecurity risks</a:t>
            </a:r>
            <a:r>
              <a:rPr lang="en-US" sz="2205">
                <a:solidFill>
                  <a:srgbClr val="041F62"/>
                </a:solidFill>
                <a:latin typeface="Poppins"/>
              </a:rPr>
              <a:t> specific to AI systems</a:t>
            </a:r>
          </a:p>
          <a:p>
            <a:pPr algn="l">
              <a:lnSpc>
                <a:spcPts val="2097"/>
              </a:lnSpc>
            </a:pPr>
            <a:endParaRPr lang="en-US" sz="2205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3837"/>
              </a:lnSpc>
            </a:pPr>
            <a:r>
              <a:rPr lang="en-US" sz="2205">
                <a:solidFill>
                  <a:srgbClr val="041F62"/>
                </a:solidFill>
                <a:latin typeface="Poppins Bold"/>
              </a:rPr>
              <a:t>Articles 8-15 Cover the Requirements for HRAIS</a:t>
            </a:r>
          </a:p>
          <a:p>
            <a:pPr algn="l">
              <a:lnSpc>
                <a:spcPts val="3837"/>
              </a:lnSpc>
            </a:pPr>
            <a:endParaRPr lang="en-US" sz="2205">
              <a:solidFill>
                <a:srgbClr val="041F62"/>
              </a:solidFill>
              <a:latin typeface="Poppins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49332" y="2530793"/>
            <a:ext cx="15916171" cy="6672960"/>
          </a:xfrm>
          <a:custGeom>
            <a:avLst/>
            <a:gdLst/>
            <a:ahLst/>
            <a:cxnLst/>
            <a:rect l="l" t="t" r="r" b="b"/>
            <a:pathLst>
              <a:path w="15916171" h="6672960">
                <a:moveTo>
                  <a:pt x="0" y="0"/>
                </a:moveTo>
                <a:lnTo>
                  <a:pt x="15916171" y="0"/>
                </a:lnTo>
                <a:lnTo>
                  <a:pt x="15916171" y="6672960"/>
                </a:lnTo>
                <a:lnTo>
                  <a:pt x="0" y="6672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95" r="-434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597334" y="33722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HRAIS Key Provisions: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At a Glance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70471" y="9906725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0439" y="1143514"/>
            <a:ext cx="15453957" cy="100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222D6F"/>
                </a:solidFill>
                <a:latin typeface="Poppins"/>
              </a:rPr>
              <a:t>Providers of high-risk AI must</a:t>
            </a:r>
            <a:r>
              <a:rPr lang="en-US" sz="2800">
                <a:solidFill>
                  <a:srgbClr val="222D6F"/>
                </a:solidFill>
                <a:latin typeface="Poppins Bold"/>
              </a:rPr>
              <a:t> demonstrate conformity</a:t>
            </a:r>
            <a:r>
              <a:rPr lang="en-US" sz="2800">
                <a:solidFill>
                  <a:srgbClr val="222D6F"/>
                </a:solidFill>
                <a:latin typeface="Poppins"/>
              </a:rPr>
              <a:t> prior to market placement, to be maintain throughout the lifecycle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7870">
            <a:off x="-484972" y="-922331"/>
            <a:ext cx="19257944" cy="12131662"/>
          </a:xfrm>
          <a:custGeom>
            <a:avLst/>
            <a:gdLst/>
            <a:ahLst/>
            <a:cxnLst/>
            <a:rect l="l" t="t" r="r" b="b"/>
            <a:pathLst>
              <a:path w="19257944" h="12131662">
                <a:moveTo>
                  <a:pt x="0" y="1900351"/>
                </a:moveTo>
                <a:lnTo>
                  <a:pt x="18188997" y="0"/>
                </a:lnTo>
                <a:lnTo>
                  <a:pt x="19257944" y="10231311"/>
                </a:lnTo>
                <a:lnTo>
                  <a:pt x="1068947" y="12131662"/>
                </a:lnTo>
                <a:lnTo>
                  <a:pt x="0" y="1900351"/>
                </a:lnTo>
                <a:close/>
              </a:path>
            </a:pathLst>
          </a:custGeom>
          <a:blipFill>
            <a:blip r:embed="rId2"/>
            <a:stretch>
              <a:fillRect l="-5887" t="-22825" r="-24303" b="-117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097475" y="-277589"/>
            <a:ext cx="12141862" cy="10514305"/>
            <a:chOff x="0" y="0"/>
            <a:chExt cx="4282440" cy="3708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197751" r="-486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 rot="-7289684">
            <a:off x="12639638" y="8935360"/>
            <a:ext cx="4673488" cy="128257"/>
            <a:chOff x="0" y="0"/>
            <a:chExt cx="10385475" cy="2850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385475" cy="285014"/>
            </a:xfrm>
            <a:custGeom>
              <a:avLst/>
              <a:gdLst/>
              <a:ahLst/>
              <a:cxnLst/>
              <a:rect l="l" t="t" r="r" b="b"/>
              <a:pathLst>
                <a:path w="10385475" h="285014">
                  <a:moveTo>
                    <a:pt x="203200" y="0"/>
                  </a:moveTo>
                  <a:lnTo>
                    <a:pt x="10385475" y="0"/>
                  </a:lnTo>
                  <a:lnTo>
                    <a:pt x="10182275" y="285014"/>
                  </a:lnTo>
                  <a:lnTo>
                    <a:pt x="0" y="28501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10182275" cy="3231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3604272">
            <a:off x="12585627" y="962734"/>
            <a:ext cx="4673488" cy="128257"/>
            <a:chOff x="0" y="0"/>
            <a:chExt cx="10385475" cy="2850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385475" cy="285014"/>
            </a:xfrm>
            <a:custGeom>
              <a:avLst/>
              <a:gdLst/>
              <a:ahLst/>
              <a:cxnLst/>
              <a:rect l="l" t="t" r="r" b="b"/>
              <a:pathLst>
                <a:path w="10385475" h="285014">
                  <a:moveTo>
                    <a:pt x="203200" y="0"/>
                  </a:moveTo>
                  <a:lnTo>
                    <a:pt x="10385475" y="0"/>
                  </a:lnTo>
                  <a:lnTo>
                    <a:pt x="10182275" y="285014"/>
                  </a:lnTo>
                  <a:lnTo>
                    <a:pt x="0" y="28501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38100"/>
              <a:ext cx="10182275" cy="3231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37271" y="256925"/>
            <a:ext cx="5866424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00"/>
              </a:lnSpc>
              <a:spcBef>
                <a:spcPct val="0"/>
              </a:spcBef>
            </a:pPr>
            <a:r>
              <a:rPr lang="en-US" sz="8000" u="none" strike="noStrike">
                <a:solidFill>
                  <a:srgbClr val="D52F55"/>
                </a:solidFill>
                <a:latin typeface="TT Interphases Bold"/>
              </a:rPr>
              <a:t>SPEAKERS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7271" y="1824548"/>
            <a:ext cx="3617473" cy="37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073">
                <a:solidFill>
                  <a:srgbClr val="041F62"/>
                </a:solidFill>
                <a:latin typeface="Poppins Bold"/>
              </a:rPr>
              <a:t>MATEJA DUROVIC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7271" y="2256837"/>
            <a:ext cx="8072115" cy="121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 Italics"/>
              </a:rPr>
              <a:t>King’s College London</a:t>
            </a:r>
          </a:p>
          <a:p>
            <a:pPr algn="l">
              <a:lnSpc>
                <a:spcPts val="2356"/>
              </a:lnSpc>
              <a:spcBef>
                <a:spcPct val="0"/>
              </a:spcBef>
            </a:pPr>
            <a:r>
              <a:rPr lang="en-US" sz="1683">
                <a:solidFill>
                  <a:srgbClr val="000000"/>
                </a:solidFill>
                <a:latin typeface="Poppins"/>
              </a:rPr>
              <a:t>Deputy Director of the Law School's Centre for Technology, Ethics, Law and Society (TELOS) and Academic Director of the Executive programme on Consumer Law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7271" y="3635317"/>
            <a:ext cx="3617473" cy="37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073">
                <a:solidFill>
                  <a:srgbClr val="041F62"/>
                </a:solidFill>
                <a:latin typeface="Poppins Bold"/>
              </a:rPr>
              <a:t>NICOLA FABIANO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7271" y="4070385"/>
            <a:ext cx="8072115" cy="908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 Italics"/>
              </a:rPr>
              <a:t>Ostrava University </a:t>
            </a:r>
          </a:p>
          <a:p>
            <a:pPr algn="l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"/>
              </a:rPr>
              <a:t>Adjunct Professor, Lawyer at Studio Legale Fabiano</a:t>
            </a:r>
          </a:p>
          <a:p>
            <a:pPr algn="l">
              <a:lnSpc>
                <a:spcPts val="2356"/>
              </a:lnSpc>
              <a:spcBef>
                <a:spcPct val="0"/>
              </a:spcBef>
            </a:pPr>
            <a:endParaRPr lang="en-US" sz="1683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37271" y="7461424"/>
            <a:ext cx="3617473" cy="37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073">
                <a:solidFill>
                  <a:srgbClr val="041F62"/>
                </a:solidFill>
                <a:latin typeface="Poppins Bold"/>
              </a:rPr>
              <a:t>COLTON CRUM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37271" y="7821263"/>
            <a:ext cx="8072115" cy="91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 Italics"/>
              </a:rPr>
              <a:t>University of Notre Dame</a:t>
            </a:r>
          </a:p>
          <a:p>
            <a:pPr algn="l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"/>
              </a:rPr>
              <a:t>Graduate Assistant at University of Notre Dame, US</a:t>
            </a:r>
          </a:p>
          <a:p>
            <a:pPr algn="l">
              <a:lnSpc>
                <a:spcPts val="2356"/>
              </a:lnSpc>
              <a:spcBef>
                <a:spcPct val="0"/>
              </a:spcBef>
            </a:pPr>
            <a:endParaRPr lang="en-US" sz="1683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37271" y="4912617"/>
            <a:ext cx="3617473" cy="37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073">
                <a:solidFill>
                  <a:srgbClr val="041F62"/>
                </a:solidFill>
                <a:latin typeface="Poppins Bold"/>
              </a:rPr>
              <a:t>NICOLE IVERARDI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7271" y="5347685"/>
            <a:ext cx="8072115" cy="1201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 Italics"/>
              </a:rPr>
              <a:t>Intesa Sanpaolo S.p.A. </a:t>
            </a:r>
          </a:p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"/>
              </a:rPr>
              <a:t>Chief Data, A.I., Innovation and Technology Officer, Data and AI Ethicist</a:t>
            </a:r>
          </a:p>
          <a:p>
            <a:pPr algn="l">
              <a:lnSpc>
                <a:spcPts val="2356"/>
              </a:lnSpc>
            </a:pPr>
            <a:endParaRPr lang="en-US" sz="1683">
              <a:solidFill>
                <a:srgbClr val="000000"/>
              </a:solidFill>
              <a:latin typeface="Poppins"/>
            </a:endParaRPr>
          </a:p>
          <a:p>
            <a:pPr algn="l">
              <a:lnSpc>
                <a:spcPts val="2356"/>
              </a:lnSpc>
              <a:spcBef>
                <a:spcPct val="0"/>
              </a:spcBef>
            </a:pPr>
            <a:endParaRPr lang="en-US" sz="1683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37271" y="6191778"/>
            <a:ext cx="3617473" cy="37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073">
                <a:solidFill>
                  <a:srgbClr val="041F62"/>
                </a:solidFill>
                <a:latin typeface="Poppins Bold"/>
              </a:rPr>
              <a:t>MAJA NISEVIC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7271" y="6623228"/>
            <a:ext cx="8072115" cy="904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 Italics"/>
              </a:rPr>
              <a:t>KU Leuven at the Centre for IT &amp; IP Law</a:t>
            </a:r>
          </a:p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"/>
              </a:rPr>
              <a:t>Postdoctoral Researcher</a:t>
            </a:r>
          </a:p>
          <a:p>
            <a:pPr algn="l">
              <a:lnSpc>
                <a:spcPts val="2356"/>
              </a:lnSpc>
              <a:spcBef>
                <a:spcPct val="0"/>
              </a:spcBef>
            </a:pPr>
            <a:endParaRPr lang="en-US" sz="1683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37271" y="8590968"/>
            <a:ext cx="3617473" cy="37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073">
                <a:solidFill>
                  <a:srgbClr val="041F62"/>
                </a:solidFill>
                <a:latin typeface="Poppins Bold"/>
              </a:rPr>
              <a:t>AMANDA HORZYK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37271" y="9026036"/>
            <a:ext cx="11327877" cy="121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 Italics"/>
              </a:rPr>
              <a:t>University of Edinburgh, Futures Institute</a:t>
            </a:r>
          </a:p>
          <a:p>
            <a:pPr algn="l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"/>
              </a:rPr>
              <a:t>Graduate Teaching Assistant at Centre for Technomoral Futures Data and AI Ethics</a:t>
            </a:r>
          </a:p>
          <a:p>
            <a:pPr algn="l">
              <a:lnSpc>
                <a:spcPts val="2356"/>
              </a:lnSpc>
            </a:pPr>
            <a:r>
              <a:rPr lang="en-US" sz="1683">
                <a:solidFill>
                  <a:srgbClr val="000000"/>
                </a:solidFill>
                <a:latin typeface="Poppins"/>
              </a:rPr>
              <a:t>Researcher in Innovation, Technology and the Law, Doctorate Student in AI Governance, Responsible NLP</a:t>
            </a:r>
          </a:p>
          <a:p>
            <a:pPr algn="l">
              <a:lnSpc>
                <a:spcPts val="2356"/>
              </a:lnSpc>
              <a:spcBef>
                <a:spcPct val="0"/>
              </a:spcBef>
            </a:pPr>
            <a:endParaRPr lang="en-US" sz="1683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16472770" y="8657643"/>
            <a:ext cx="1573061" cy="1365855"/>
          </a:xfrm>
          <a:custGeom>
            <a:avLst/>
            <a:gdLst/>
            <a:ahLst/>
            <a:cxnLst/>
            <a:rect l="l" t="t" r="r" b="b"/>
            <a:pathLst>
              <a:path w="1573061" h="1365855">
                <a:moveTo>
                  <a:pt x="0" y="0"/>
                </a:moveTo>
                <a:lnTo>
                  <a:pt x="1573060" y="0"/>
                </a:lnTo>
                <a:lnTo>
                  <a:pt x="1573060" y="1365855"/>
                </a:lnTo>
                <a:lnTo>
                  <a:pt x="0" y="13658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3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6755282" y="219018"/>
            <a:ext cx="1532718" cy="1485020"/>
          </a:xfrm>
          <a:custGeom>
            <a:avLst/>
            <a:gdLst/>
            <a:ahLst/>
            <a:cxnLst/>
            <a:rect l="l" t="t" r="r" b="b"/>
            <a:pathLst>
              <a:path w="1532718" h="1485020">
                <a:moveTo>
                  <a:pt x="0" y="0"/>
                </a:moveTo>
                <a:lnTo>
                  <a:pt x="1532718" y="0"/>
                </a:lnTo>
                <a:lnTo>
                  <a:pt x="1532718" y="1485020"/>
                </a:lnTo>
                <a:lnTo>
                  <a:pt x="0" y="1485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7271" y="1028700"/>
            <a:ext cx="15979498" cy="8594762"/>
          </a:xfrm>
          <a:custGeom>
            <a:avLst/>
            <a:gdLst/>
            <a:ahLst/>
            <a:cxnLst/>
            <a:rect l="l" t="t" r="r" b="b"/>
            <a:pathLst>
              <a:path w="15979498" h="8594762">
                <a:moveTo>
                  <a:pt x="0" y="0"/>
                </a:moveTo>
                <a:lnTo>
                  <a:pt x="15979498" y="0"/>
                </a:lnTo>
                <a:lnTo>
                  <a:pt x="15979498" y="8594762"/>
                </a:lnTo>
                <a:lnTo>
                  <a:pt x="0" y="85947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2" t="-6069" r="-20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597334" y="204503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HRAIS Key Provisions: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At a Glance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70471" y="9906725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7271" y="994206"/>
            <a:ext cx="16118011" cy="8766954"/>
          </a:xfrm>
          <a:custGeom>
            <a:avLst/>
            <a:gdLst/>
            <a:ahLst/>
            <a:cxnLst/>
            <a:rect l="l" t="t" r="r" b="b"/>
            <a:pathLst>
              <a:path w="16118011" h="8766954">
                <a:moveTo>
                  <a:pt x="0" y="0"/>
                </a:moveTo>
                <a:lnTo>
                  <a:pt x="16118011" y="0"/>
                </a:lnTo>
                <a:lnTo>
                  <a:pt x="16118011" y="8766954"/>
                </a:lnTo>
                <a:lnTo>
                  <a:pt x="0" y="876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359" b="-23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452226" y="312885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HRAIS Key Provisions: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At a Glance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70471" y="9906725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7271" y="1028700"/>
            <a:ext cx="15981144" cy="8612534"/>
          </a:xfrm>
          <a:custGeom>
            <a:avLst/>
            <a:gdLst/>
            <a:ahLst/>
            <a:cxnLst/>
            <a:rect l="l" t="t" r="r" b="b"/>
            <a:pathLst>
              <a:path w="15981144" h="8612534">
                <a:moveTo>
                  <a:pt x="0" y="0"/>
                </a:moveTo>
                <a:lnTo>
                  <a:pt x="15981144" y="0"/>
                </a:lnTo>
                <a:lnTo>
                  <a:pt x="15981144" y="8612534"/>
                </a:lnTo>
                <a:lnTo>
                  <a:pt x="0" y="86125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55" b="-20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597334" y="223553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HRAIS Key Provisions: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At a Glance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70471" y="9906725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54563" y="7612696"/>
            <a:ext cx="15831817" cy="2189841"/>
          </a:xfrm>
          <a:custGeom>
            <a:avLst/>
            <a:gdLst/>
            <a:ahLst/>
            <a:cxnLst/>
            <a:rect l="l" t="t" r="r" b="b"/>
            <a:pathLst>
              <a:path w="15831817" h="2189841">
                <a:moveTo>
                  <a:pt x="0" y="0"/>
                </a:moveTo>
                <a:lnTo>
                  <a:pt x="15831817" y="0"/>
                </a:lnTo>
                <a:lnTo>
                  <a:pt x="15831817" y="2189841"/>
                </a:lnTo>
                <a:lnTo>
                  <a:pt x="0" y="21898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9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18755" y="870369"/>
            <a:ext cx="15538214" cy="6742327"/>
          </a:xfrm>
          <a:custGeom>
            <a:avLst/>
            <a:gdLst/>
            <a:ahLst/>
            <a:cxnLst/>
            <a:rect l="l" t="t" r="r" b="b"/>
            <a:pathLst>
              <a:path w="15538214" h="6742327">
                <a:moveTo>
                  <a:pt x="0" y="0"/>
                </a:moveTo>
                <a:lnTo>
                  <a:pt x="15538214" y="0"/>
                </a:lnTo>
                <a:lnTo>
                  <a:pt x="15538214" y="6742327"/>
                </a:lnTo>
                <a:lnTo>
                  <a:pt x="0" y="6742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597334" y="22714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GPAIS Key Provisions: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At a Glance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70471" y="9906725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Compliance, Enforcement, Consequences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5144" y="2466922"/>
            <a:ext cx="15156523" cy="7464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9"/>
              </a:lnSpc>
            </a:pPr>
            <a:r>
              <a:rPr lang="en-US" sz="2258">
                <a:solidFill>
                  <a:srgbClr val="041F62"/>
                </a:solidFill>
                <a:latin typeface="Poppins Bold"/>
              </a:rPr>
              <a:t>Compliance</a:t>
            </a:r>
          </a:p>
          <a:p>
            <a:pPr marL="487622" lvl="1" indent="-243811" algn="l">
              <a:lnSpc>
                <a:spcPts val="3929"/>
              </a:lnSpc>
              <a:buFont typeface="Arial"/>
              <a:buChar char="•"/>
            </a:pPr>
            <a:r>
              <a:rPr lang="en-US" sz="2258">
                <a:solidFill>
                  <a:srgbClr val="041F62"/>
                </a:solidFill>
                <a:latin typeface="Poppins"/>
              </a:rPr>
              <a:t>Providers (developers, deployers, …) must establish:</a:t>
            </a:r>
          </a:p>
          <a:p>
            <a:pPr marL="975244" lvl="2" indent="-325081" algn="l">
              <a:lnSpc>
                <a:spcPts val="3929"/>
              </a:lnSpc>
              <a:buFont typeface="Arial"/>
              <a:buChar char="⚬"/>
            </a:pPr>
            <a:r>
              <a:rPr lang="en-US" sz="2258">
                <a:solidFill>
                  <a:srgbClr val="041F62"/>
                </a:solidFill>
                <a:latin typeface="Poppins Bold"/>
              </a:rPr>
              <a:t>Quality Management Systems (art 17),</a:t>
            </a:r>
            <a:r>
              <a:rPr lang="en-US" sz="2258">
                <a:solidFill>
                  <a:srgbClr val="041F62"/>
                </a:solidFill>
                <a:latin typeface="Poppins"/>
              </a:rPr>
              <a:t> and </a:t>
            </a:r>
          </a:p>
          <a:p>
            <a:pPr marL="975244" lvl="2" indent="-325081" algn="l">
              <a:lnSpc>
                <a:spcPts val="3929"/>
              </a:lnSpc>
              <a:buFont typeface="Arial"/>
              <a:buChar char="⚬"/>
            </a:pPr>
            <a:r>
              <a:rPr lang="en-US" sz="2258">
                <a:solidFill>
                  <a:srgbClr val="041F62"/>
                </a:solidFill>
                <a:latin typeface="Poppins"/>
              </a:rPr>
              <a:t>validate high-risk AI systems and a </a:t>
            </a:r>
            <a:r>
              <a:rPr lang="en-US" sz="2258">
                <a:solidFill>
                  <a:srgbClr val="041F62"/>
                </a:solidFill>
                <a:latin typeface="Poppins Bold"/>
              </a:rPr>
              <a:t>Risk Management System (Art 9)</a:t>
            </a:r>
          </a:p>
          <a:p>
            <a:pPr algn="l">
              <a:lnSpc>
                <a:spcPts val="3929"/>
              </a:lnSpc>
            </a:pPr>
            <a:endParaRPr lang="en-US" sz="2258">
              <a:solidFill>
                <a:srgbClr val="041F62"/>
              </a:solidFill>
              <a:latin typeface="Poppins Bold"/>
            </a:endParaRPr>
          </a:p>
          <a:p>
            <a:pPr algn="l">
              <a:lnSpc>
                <a:spcPts val="3929"/>
              </a:lnSpc>
            </a:pPr>
            <a:r>
              <a:rPr lang="en-US" sz="2258">
                <a:solidFill>
                  <a:srgbClr val="041F62"/>
                </a:solidFill>
                <a:latin typeface="Poppins Bold"/>
              </a:rPr>
              <a:t>Enforcement</a:t>
            </a:r>
          </a:p>
          <a:p>
            <a:pPr marL="487622" lvl="1" indent="-243811" algn="l">
              <a:lnSpc>
                <a:spcPts val="3929"/>
              </a:lnSpc>
              <a:buFont typeface="Arial"/>
              <a:buChar char="•"/>
            </a:pPr>
            <a:r>
              <a:rPr lang="en-US" sz="2258">
                <a:solidFill>
                  <a:srgbClr val="041F62"/>
                </a:solidFill>
                <a:latin typeface="Poppins"/>
              </a:rPr>
              <a:t>EU-wide authorities will coordinate across member states and follow larger topics, such as foundation models and GPAI. </a:t>
            </a:r>
          </a:p>
          <a:p>
            <a:pPr marL="487622" lvl="1" indent="-243811" algn="l">
              <a:lnSpc>
                <a:spcPts val="3929"/>
              </a:lnSpc>
              <a:buFont typeface="Arial"/>
              <a:buChar char="•"/>
            </a:pPr>
            <a:r>
              <a:rPr lang="en-US" sz="2258">
                <a:solidFill>
                  <a:srgbClr val="041F62"/>
                </a:solidFill>
                <a:latin typeface="Poppins"/>
              </a:rPr>
              <a:t>National supervisors will enforce compliance, appointing “notified bodies” (permitted 3rd party auditors) to assess conformity in specific cases</a:t>
            </a:r>
          </a:p>
          <a:p>
            <a:pPr algn="l">
              <a:lnSpc>
                <a:spcPts val="3929"/>
              </a:lnSpc>
            </a:pPr>
            <a:endParaRPr lang="en-US" sz="2258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3929"/>
              </a:lnSpc>
            </a:pPr>
            <a:r>
              <a:rPr lang="en-US" sz="2258">
                <a:solidFill>
                  <a:srgbClr val="041F62"/>
                </a:solidFill>
                <a:latin typeface="Poppins Bold"/>
              </a:rPr>
              <a:t>Consequences</a:t>
            </a:r>
            <a:r>
              <a:rPr lang="en-US" sz="2258">
                <a:solidFill>
                  <a:srgbClr val="041F62"/>
                </a:solidFill>
                <a:latin typeface="Poppins"/>
              </a:rPr>
              <a:t>:</a:t>
            </a:r>
          </a:p>
          <a:p>
            <a:pPr marL="487622" lvl="1" indent="-243811" algn="l">
              <a:lnSpc>
                <a:spcPts val="3929"/>
              </a:lnSpc>
              <a:buFont typeface="Arial"/>
              <a:buChar char="•"/>
            </a:pPr>
            <a:r>
              <a:rPr lang="en-US" sz="2258">
                <a:solidFill>
                  <a:srgbClr val="041F62"/>
                </a:solidFill>
                <a:latin typeface="Poppins"/>
              </a:rPr>
              <a:t>Fines range from</a:t>
            </a:r>
            <a:r>
              <a:rPr lang="en-US" sz="2258">
                <a:solidFill>
                  <a:srgbClr val="D52F55"/>
                </a:solidFill>
                <a:latin typeface="Poppins Bold"/>
              </a:rPr>
              <a:t> 35 m€ / 7% global turnover </a:t>
            </a:r>
            <a:r>
              <a:rPr lang="en-US" sz="2258">
                <a:solidFill>
                  <a:srgbClr val="041F62"/>
                </a:solidFill>
                <a:latin typeface="Poppins"/>
              </a:rPr>
              <a:t>(prohibited cases),</a:t>
            </a:r>
            <a:r>
              <a:rPr lang="en-US" sz="2258">
                <a:solidFill>
                  <a:srgbClr val="041F62"/>
                </a:solidFill>
                <a:latin typeface="Poppins Bold"/>
              </a:rPr>
              <a:t> 15 m€ / 3% (other infringements) </a:t>
            </a:r>
            <a:r>
              <a:rPr lang="en-US" sz="2258">
                <a:solidFill>
                  <a:srgbClr val="041F62"/>
                </a:solidFill>
                <a:latin typeface="Poppins"/>
              </a:rPr>
              <a:t>to </a:t>
            </a:r>
            <a:r>
              <a:rPr lang="en-US" sz="2258">
                <a:solidFill>
                  <a:srgbClr val="041F62"/>
                </a:solidFill>
                <a:latin typeface="Poppins Bold"/>
              </a:rPr>
              <a:t>7,5 m€ / 1,5% (reporting errors),</a:t>
            </a:r>
            <a:r>
              <a:rPr lang="en-US" sz="2258">
                <a:solidFill>
                  <a:srgbClr val="041F62"/>
                </a:solidFill>
                <a:latin typeface="Poppins"/>
              </a:rPr>
              <a:t> as well as potential non-monetary penalties, such as forced removal of the AI system from the market.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flipV="1">
            <a:off x="1340068" y="5796829"/>
            <a:ext cx="14630181" cy="0"/>
          </a:xfrm>
          <a:prstGeom prst="line">
            <a:avLst/>
          </a:prstGeom>
          <a:ln w="142875" cap="flat">
            <a:solidFill>
              <a:srgbClr val="222D6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41879" y="5113797"/>
            <a:ext cx="1334928" cy="133492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-76200"/>
              <a:ext cx="660400" cy="812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77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79622" y="5146149"/>
            <a:ext cx="1334928" cy="133492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76200"/>
              <a:ext cx="660400" cy="812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7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919525" y="5113797"/>
            <a:ext cx="1334928" cy="133492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-76200"/>
              <a:ext cx="660400" cy="812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7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959428" y="5146149"/>
            <a:ext cx="1334928" cy="133492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-76200"/>
              <a:ext cx="660400" cy="812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77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99331" y="5129365"/>
            <a:ext cx="1334928" cy="133492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-76200"/>
              <a:ext cx="660400" cy="812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77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028700" y="5421439"/>
            <a:ext cx="959526" cy="719644"/>
          </a:xfrm>
          <a:custGeom>
            <a:avLst/>
            <a:gdLst/>
            <a:ahLst/>
            <a:cxnLst/>
            <a:rect l="l" t="t" r="r" b="b"/>
            <a:pathLst>
              <a:path w="959526" h="719644">
                <a:moveTo>
                  <a:pt x="0" y="0"/>
                </a:moveTo>
                <a:lnTo>
                  <a:pt x="959526" y="0"/>
                </a:lnTo>
                <a:lnTo>
                  <a:pt x="959526" y="719644"/>
                </a:lnTo>
                <a:lnTo>
                  <a:pt x="0" y="7196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4016603" y="5421439"/>
            <a:ext cx="1063126" cy="842527"/>
          </a:xfrm>
          <a:custGeom>
            <a:avLst/>
            <a:gdLst/>
            <a:ahLst/>
            <a:cxnLst/>
            <a:rect l="l" t="t" r="r" b="b"/>
            <a:pathLst>
              <a:path w="1063126" h="842527">
                <a:moveTo>
                  <a:pt x="0" y="0"/>
                </a:moveTo>
                <a:lnTo>
                  <a:pt x="1063126" y="0"/>
                </a:lnTo>
                <a:lnTo>
                  <a:pt x="1063126" y="842527"/>
                </a:lnTo>
                <a:lnTo>
                  <a:pt x="0" y="8425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7117100" y="5340153"/>
            <a:ext cx="939778" cy="882216"/>
          </a:xfrm>
          <a:custGeom>
            <a:avLst/>
            <a:gdLst/>
            <a:ahLst/>
            <a:cxnLst/>
            <a:rect l="l" t="t" r="r" b="b"/>
            <a:pathLst>
              <a:path w="939778" h="882216">
                <a:moveTo>
                  <a:pt x="0" y="0"/>
                </a:moveTo>
                <a:lnTo>
                  <a:pt x="939778" y="0"/>
                </a:lnTo>
                <a:lnTo>
                  <a:pt x="939778" y="882216"/>
                </a:lnTo>
                <a:lnTo>
                  <a:pt x="0" y="8822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0092778" y="5310887"/>
            <a:ext cx="1044406" cy="911482"/>
          </a:xfrm>
          <a:custGeom>
            <a:avLst/>
            <a:gdLst/>
            <a:ahLst/>
            <a:cxnLst/>
            <a:rect l="l" t="t" r="r" b="b"/>
            <a:pathLst>
              <a:path w="1044406" h="911482">
                <a:moveTo>
                  <a:pt x="0" y="0"/>
                </a:moveTo>
                <a:lnTo>
                  <a:pt x="1044406" y="0"/>
                </a:lnTo>
                <a:lnTo>
                  <a:pt x="1044406" y="911482"/>
                </a:lnTo>
                <a:lnTo>
                  <a:pt x="0" y="9114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3199356" y="5313604"/>
            <a:ext cx="935314" cy="935314"/>
          </a:xfrm>
          <a:custGeom>
            <a:avLst/>
            <a:gdLst/>
            <a:ahLst/>
            <a:cxnLst/>
            <a:rect l="l" t="t" r="r" b="b"/>
            <a:pathLst>
              <a:path w="935314" h="935314">
                <a:moveTo>
                  <a:pt x="0" y="0"/>
                </a:moveTo>
                <a:lnTo>
                  <a:pt x="935313" y="0"/>
                </a:lnTo>
                <a:lnTo>
                  <a:pt x="935313" y="935314"/>
                </a:lnTo>
                <a:lnTo>
                  <a:pt x="0" y="935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Implementation &amp; Complaince Timeline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-733227" y="3350098"/>
            <a:ext cx="4749830" cy="1273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June/July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AI Act Enters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Into Force (EFI)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196578" y="6758186"/>
            <a:ext cx="4749830" cy="1273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Member States </a:t>
            </a:r>
            <a:r>
              <a:rPr lang="en-US" sz="2380">
                <a:solidFill>
                  <a:srgbClr val="222D6F"/>
                </a:solidFill>
                <a:latin typeface="Poppins"/>
              </a:rPr>
              <a:t>to identify fundamental rights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authorities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079729" y="2930998"/>
            <a:ext cx="4749830" cy="169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6  Months post-EIF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Scope &amp; Definitions,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Provisions on Prohibited AI</a:t>
            </a:r>
            <a:r>
              <a:rPr lang="en-US" sz="2380">
                <a:solidFill>
                  <a:srgbClr val="222D6F"/>
                </a:solidFill>
                <a:latin typeface="Poppins"/>
              </a:rPr>
              <a:t> apply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983978" y="6758186"/>
            <a:ext cx="5285828" cy="2530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12  Months post-EIF </a:t>
            </a:r>
            <a:r>
              <a:rPr lang="en-US" sz="2380">
                <a:solidFill>
                  <a:srgbClr val="222D6F"/>
                </a:solidFill>
                <a:latin typeface="Poppins"/>
              </a:rPr>
              <a:t>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Provisions on GPAIS</a:t>
            </a:r>
            <a:r>
              <a:rPr lang="en-US" sz="2380">
                <a:solidFill>
                  <a:srgbClr val="222D6F"/>
                </a:solidFill>
                <a:latin typeface="Poppins"/>
              </a:rPr>
              <a:t> apply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Member States lay rules on Penalties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Commission Guidance on Serious Incident Reporting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137184" y="2360646"/>
            <a:ext cx="5285828" cy="211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24  Months post-EIF </a:t>
            </a:r>
            <a:r>
              <a:rPr lang="en-US" sz="2380">
                <a:solidFill>
                  <a:srgbClr val="222D6F"/>
                </a:solidFill>
                <a:latin typeface="Poppins"/>
              </a:rPr>
              <a:t>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Provisions on HRAIS </a:t>
            </a:r>
            <a:r>
              <a:rPr lang="en-US" sz="2380">
                <a:solidFill>
                  <a:srgbClr val="222D6F"/>
                </a:solidFill>
                <a:latin typeface="Poppins"/>
              </a:rPr>
              <a:t>apply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General Act applies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At least 1 Regulatory Sandbox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per Member State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666795" y="6758186"/>
            <a:ext cx="3072739" cy="211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 Bold"/>
              </a:rPr>
              <a:t>36 Months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GPAIS legacy systems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Obligations Annex 1 </a:t>
            </a:r>
          </a:p>
          <a:p>
            <a:pPr algn="ctr">
              <a:lnSpc>
                <a:spcPts val="3332"/>
              </a:lnSpc>
            </a:pPr>
            <a:r>
              <a:rPr lang="en-US" sz="2380">
                <a:solidFill>
                  <a:srgbClr val="222D6F"/>
                </a:solidFill>
                <a:latin typeface="Poppins"/>
              </a:rPr>
              <a:t>(under NLF)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Standards and Regulatory Sandboxes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485983"/>
            <a:ext cx="16118011" cy="7953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The </a:t>
            </a:r>
            <a:r>
              <a:rPr lang="en-US" sz="2105">
                <a:solidFill>
                  <a:srgbClr val="D52F55"/>
                </a:solidFill>
                <a:latin typeface="Poppins Bold"/>
              </a:rPr>
              <a:t>AI Act ONLY outlines essential requirements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 for the product (here, AI system) must meet</a:t>
            </a: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"/>
              </a:rPr>
              <a:t>The Goals are to be 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Operationalised through </a:t>
            </a:r>
            <a:r>
              <a:rPr lang="en-US" sz="2105">
                <a:solidFill>
                  <a:srgbClr val="D52F55"/>
                </a:solidFill>
                <a:latin typeface="Poppins Bold"/>
              </a:rPr>
              <a:t>Technical Standards</a:t>
            </a:r>
          </a:p>
          <a:p>
            <a:pPr marL="909021" lvl="2" indent="-303007" algn="l">
              <a:lnSpc>
                <a:spcPts val="3663"/>
              </a:lnSpc>
              <a:buFont typeface="Arial"/>
              <a:buChar char="⚬"/>
            </a:pPr>
            <a:r>
              <a:rPr lang="en-US" sz="2105">
                <a:solidFill>
                  <a:srgbClr val="041F62"/>
                </a:solidFill>
                <a:latin typeface="Poppins"/>
              </a:rPr>
              <a:t>They are voluntary BUT may be a useful tool to operationalise how to meet these public objectives and safety characteristics</a:t>
            </a:r>
          </a:p>
          <a:p>
            <a:pPr algn="l">
              <a:lnSpc>
                <a:spcPts val="1740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The AI Act cannot be read on its own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, we need to look at the entire New Legislative Framework System/logic which outlines definitions, procedures and structures</a:t>
            </a:r>
          </a:p>
          <a:p>
            <a:pPr algn="l">
              <a:lnSpc>
                <a:spcPts val="1740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Joint Research Centre 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works in close collaboration 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with the European Standardisation Organisations:</a:t>
            </a:r>
          </a:p>
          <a:p>
            <a:pPr marL="909021" lvl="2" indent="-303007" algn="l">
              <a:lnSpc>
                <a:spcPts val="3663"/>
              </a:lnSpc>
              <a:buFont typeface="Arial"/>
              <a:buChar char="⚬"/>
            </a:pPr>
            <a:r>
              <a:rPr lang="en-US" sz="2105">
                <a:solidFill>
                  <a:srgbClr val="041F62"/>
                </a:solidFill>
                <a:latin typeface="Poppins"/>
              </a:rPr>
              <a:t>To provide guidance and ensure that they are fit for the purpose</a:t>
            </a:r>
          </a:p>
          <a:p>
            <a:pPr marL="909021" lvl="2" indent="-303007" algn="l">
              <a:lnSpc>
                <a:spcPts val="3663"/>
              </a:lnSpc>
              <a:buFont typeface="Arial"/>
              <a:buChar char="⚬"/>
            </a:pPr>
            <a:r>
              <a:rPr lang="en-US" sz="2105">
                <a:solidFill>
                  <a:srgbClr val="041F62"/>
                </a:solidFill>
                <a:latin typeface="Poppins"/>
              </a:rPr>
              <a:t>This was requested even before the drafting of the AI Act, current standards may not align well with the specificity of the AI Act</a:t>
            </a:r>
          </a:p>
          <a:p>
            <a:pPr algn="l">
              <a:lnSpc>
                <a:spcPts val="1722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Recognised Standards 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may be evaluated and approved by the AI Office, to become </a:t>
            </a:r>
            <a:r>
              <a:rPr lang="en-US" sz="2105">
                <a:solidFill>
                  <a:srgbClr val="D52F55"/>
                </a:solidFill>
                <a:latin typeface="Poppins Bold"/>
              </a:rPr>
              <a:t>Harmonised Standards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: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 give a </a:t>
            </a:r>
            <a:r>
              <a:rPr lang="en-US" sz="2105">
                <a:solidFill>
                  <a:srgbClr val="041F62"/>
                </a:solidFill>
                <a:latin typeface="Poppins Bold"/>
              </a:rPr>
              <a:t>Presumption of Conformity with the Act</a:t>
            </a:r>
          </a:p>
          <a:p>
            <a:pPr algn="l">
              <a:lnSpc>
                <a:spcPts val="1740"/>
              </a:lnSpc>
            </a:pPr>
            <a:endParaRPr lang="en-US" sz="2105">
              <a:solidFill>
                <a:srgbClr val="041F62"/>
              </a:solidFill>
              <a:latin typeface="Poppins Bold"/>
            </a:endParaRPr>
          </a:p>
          <a:p>
            <a:pPr marL="454511" lvl="1" indent="-227255" algn="l">
              <a:lnSpc>
                <a:spcPts val="3663"/>
              </a:lnSpc>
              <a:buFont typeface="Arial"/>
              <a:buChar char="•"/>
            </a:pPr>
            <a:r>
              <a:rPr lang="en-US" sz="2105">
                <a:solidFill>
                  <a:srgbClr val="041F62"/>
                </a:solidFill>
                <a:latin typeface="Poppins Bold"/>
              </a:rPr>
              <a:t> There is unlikely going to be ONE standard, </a:t>
            </a:r>
            <a:r>
              <a:rPr lang="en-US" sz="2105">
                <a:solidFill>
                  <a:srgbClr val="041F62"/>
                </a:solidFill>
                <a:latin typeface="Poppins"/>
              </a:rPr>
              <a:t>it may be a collection of standards that must be implemented, not exhaustive, limited</a:t>
            </a:r>
          </a:p>
          <a:p>
            <a:pPr algn="l">
              <a:lnSpc>
                <a:spcPts val="1547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3663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99846" y="3266581"/>
            <a:ext cx="14792860" cy="5352878"/>
          </a:xfrm>
          <a:custGeom>
            <a:avLst/>
            <a:gdLst/>
            <a:ahLst/>
            <a:cxnLst/>
            <a:rect l="l" t="t" r="r" b="b"/>
            <a:pathLst>
              <a:path w="14792860" h="5352878">
                <a:moveTo>
                  <a:pt x="0" y="0"/>
                </a:moveTo>
                <a:lnTo>
                  <a:pt x="14792860" y="0"/>
                </a:lnTo>
                <a:lnTo>
                  <a:pt x="14792860" y="5352877"/>
                </a:lnTo>
                <a:lnTo>
                  <a:pt x="0" y="53528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70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1795167"/>
            <a:ext cx="11093333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Standards and Regulatory Sandboxes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7271" y="2485972"/>
            <a:ext cx="16118011" cy="201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3"/>
              </a:lnSpc>
            </a:pPr>
            <a:r>
              <a:rPr lang="en-US" sz="2105">
                <a:solidFill>
                  <a:srgbClr val="041F62"/>
                </a:solidFill>
                <a:latin typeface="Poppins"/>
              </a:rPr>
              <a:t>Upcoming standards will be developed by e.g. ESO (CEN, CENELEC and ETSI), which will be:</a:t>
            </a:r>
          </a:p>
          <a:p>
            <a:pPr algn="l">
              <a:lnSpc>
                <a:spcPts val="3663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3663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1547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  <a:p>
            <a:pPr algn="l">
              <a:lnSpc>
                <a:spcPts val="3663"/>
              </a:lnSpc>
            </a:pPr>
            <a:endParaRPr lang="en-US" sz="2105">
              <a:solidFill>
                <a:srgbClr val="041F62"/>
              </a:solidFill>
              <a:latin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074728" y="8738090"/>
            <a:ext cx="8873875" cy="276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1"/>
              </a:lnSpc>
              <a:spcBef>
                <a:spcPct val="0"/>
              </a:spcBef>
            </a:pPr>
            <a:r>
              <a:rPr lang="en-US" sz="1686">
                <a:solidFill>
                  <a:srgbClr val="000000"/>
                </a:solidFill>
                <a:latin typeface="TT Interphases Bold"/>
              </a:rPr>
              <a:t>AI Office: </a:t>
            </a:r>
            <a:r>
              <a:rPr lang="en-US" sz="1686">
                <a:solidFill>
                  <a:srgbClr val="000000"/>
                </a:solidFill>
                <a:latin typeface="TT Interphases"/>
              </a:rPr>
              <a:t>First Webinar on Risk Management Logic of the AI Act and Related Standards, 2024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67"/>
            <a:ext cx="11093333" cy="50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Standards and </a:t>
            </a:r>
            <a:r>
              <a:rPr lang="en-US" sz="2800">
                <a:solidFill>
                  <a:srgbClr val="D52F55"/>
                </a:solidFill>
                <a:latin typeface="Poppins Bold"/>
              </a:rPr>
              <a:t>Regulatory Sandboxes </a:t>
            </a:r>
            <a:r>
              <a:rPr lang="en-US" sz="2800">
                <a:solidFill>
                  <a:srgbClr val="D52F55"/>
                </a:solidFill>
                <a:latin typeface="Poppins"/>
              </a:rPr>
              <a:t>(art 58)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7022" y="7914068"/>
            <a:ext cx="14959625" cy="1113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008" lvl="1" indent="-227004" algn="l">
              <a:lnSpc>
                <a:spcPts val="2944"/>
              </a:lnSpc>
              <a:buFont typeface="Arial"/>
              <a:buChar char="•"/>
            </a:pPr>
            <a:r>
              <a:rPr lang="en-US" sz="2102">
                <a:solidFill>
                  <a:srgbClr val="000000"/>
                </a:solidFill>
                <a:latin typeface="Poppins Bold"/>
              </a:rPr>
              <a:t>Access to the AI regulatory sandboxes is free of charge for SMEs (with priority access),</a:t>
            </a:r>
            <a:r>
              <a:rPr lang="en-US" sz="2102">
                <a:solidFill>
                  <a:srgbClr val="000000"/>
                </a:solidFill>
                <a:latin typeface="Poppins"/>
              </a:rPr>
              <a:t> including start-ups, without prejudice to exceptional costs that national competent authorities may recover in a fair and proportionate manner;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7022" y="7035216"/>
            <a:ext cx="15264760" cy="7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3268" lvl="1" indent="-231634" algn="l">
              <a:lnSpc>
                <a:spcPts val="3004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Poppins"/>
              </a:rPr>
              <a:t>AI regulatory sandboxes </a:t>
            </a:r>
            <a:r>
              <a:rPr lang="en-US" sz="2145">
                <a:solidFill>
                  <a:srgbClr val="000000"/>
                </a:solidFill>
                <a:latin typeface="Poppins Bold"/>
              </a:rPr>
              <a:t>are open to any applying provider or prospective provider </a:t>
            </a:r>
            <a:r>
              <a:rPr lang="en-US" sz="2145">
                <a:solidFill>
                  <a:srgbClr val="000000"/>
                </a:solidFill>
                <a:latin typeface="Poppins"/>
              </a:rPr>
              <a:t>of an AI system who fulfils eligibility and selection criteria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7022" y="9161645"/>
            <a:ext cx="13781539" cy="73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4008" lvl="1" indent="-227004" algn="l">
              <a:lnSpc>
                <a:spcPts val="2944"/>
              </a:lnSpc>
              <a:spcBef>
                <a:spcPct val="0"/>
              </a:spcBef>
              <a:buFont typeface="Arial"/>
              <a:buChar char="•"/>
            </a:pPr>
            <a:r>
              <a:rPr lang="en-US" sz="2102" u="none" strike="noStrike">
                <a:solidFill>
                  <a:srgbClr val="000000"/>
                </a:solidFill>
                <a:latin typeface="Poppins Bold"/>
              </a:rPr>
              <a:t>Facilitate compliance with conformity assessment </a:t>
            </a:r>
            <a:r>
              <a:rPr lang="en-US" sz="2102" u="none" strike="noStrike">
                <a:solidFill>
                  <a:srgbClr val="000000"/>
                </a:solidFill>
                <a:latin typeface="Poppins"/>
              </a:rPr>
              <a:t>obligations of providers and prospective providers, by means of the learning outcomes of the AI regulatory sandboxes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59933" y="2719381"/>
            <a:ext cx="14324709" cy="1572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1"/>
              </a:lnSpc>
              <a:spcBef>
                <a:spcPct val="0"/>
              </a:spcBef>
            </a:pPr>
            <a:r>
              <a:rPr lang="en-US" sz="2215">
                <a:solidFill>
                  <a:srgbClr val="000000"/>
                </a:solidFill>
                <a:latin typeface="Poppins Bold"/>
              </a:rPr>
              <a:t>Regulatory Sandboxes </a:t>
            </a:r>
            <a:r>
              <a:rPr lang="en-US" sz="2215">
                <a:solidFill>
                  <a:srgbClr val="000000"/>
                </a:solidFill>
                <a:latin typeface="Poppins"/>
              </a:rPr>
              <a:t>refer to regulatory tools allowing businesses to test and experiment with new and innovative products, services or businesses under supervision of a regulator for a limited period of time e.g. in testing and experimentation facilities (TEFs) to provide technical support and testing facilities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3176" y="5064601"/>
            <a:ext cx="15123222" cy="1198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9362" lvl="1" indent="-229681" algn="l">
              <a:lnSpc>
                <a:spcPts val="2978"/>
              </a:lnSpc>
              <a:buAutoNum type="arabicPeriod"/>
            </a:pPr>
            <a:r>
              <a:rPr lang="en-US" sz="2127">
                <a:solidFill>
                  <a:srgbClr val="000000"/>
                </a:solidFill>
                <a:latin typeface="Poppins Bold"/>
              </a:rPr>
              <a:t> Foster Business Learning</a:t>
            </a:r>
            <a:r>
              <a:rPr lang="en-US" sz="2127">
                <a:solidFill>
                  <a:srgbClr val="000000"/>
                </a:solidFill>
                <a:latin typeface="Poppins"/>
              </a:rPr>
              <a:t> (development and testing of innovations in a real-world environment)</a:t>
            </a:r>
          </a:p>
          <a:p>
            <a:pPr marL="459362" lvl="1" indent="-229681" algn="l">
              <a:lnSpc>
                <a:spcPts val="3319"/>
              </a:lnSpc>
              <a:buAutoNum type="arabicPeriod"/>
            </a:pPr>
            <a:r>
              <a:rPr lang="en-US" sz="2127">
                <a:solidFill>
                  <a:srgbClr val="000000"/>
                </a:solidFill>
                <a:latin typeface="Poppins Bold"/>
              </a:rPr>
              <a:t> Support Regulatory Learning</a:t>
            </a:r>
            <a:r>
              <a:rPr lang="en-US" sz="2127">
                <a:solidFill>
                  <a:srgbClr val="000000"/>
                </a:solidFill>
                <a:latin typeface="Poppins"/>
              </a:rPr>
              <a:t> (formulation of experimental legal regimes to guide and support businesses in their innovation activities under the supervision of a regulatory authority)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7271" y="4501010"/>
            <a:ext cx="10652891" cy="48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D52F55"/>
                </a:solidFill>
                <a:latin typeface="Poppins Bold"/>
              </a:rPr>
              <a:t>Goals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3333" y="6479254"/>
            <a:ext cx="10652891" cy="48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41F62"/>
                </a:solidFill>
                <a:latin typeface="Poppins Bold"/>
              </a:rPr>
              <a:t>Rules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5359981" y="4223269"/>
            <a:ext cx="817297" cy="68192"/>
            <a:chOff x="0" y="0"/>
            <a:chExt cx="6929664" cy="5781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5764389" y="3878572"/>
            <a:ext cx="762184" cy="63593"/>
            <a:chOff x="0" y="0"/>
            <a:chExt cx="6929664" cy="57818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1422587" y="2581364"/>
            <a:ext cx="817297" cy="68192"/>
            <a:chOff x="0" y="0"/>
            <a:chExt cx="6929664" cy="57818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 rot="-5400000">
            <a:off x="1073292" y="2930660"/>
            <a:ext cx="762184" cy="63593"/>
            <a:chOff x="0" y="0"/>
            <a:chExt cx="6929664" cy="57818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30499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1795167"/>
            <a:ext cx="11093333" cy="50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Standards and </a:t>
            </a:r>
            <a:r>
              <a:rPr lang="en-US" sz="2800">
                <a:solidFill>
                  <a:srgbClr val="D52F55"/>
                </a:solidFill>
                <a:latin typeface="Poppins Bold"/>
              </a:rPr>
              <a:t>Regulatory Sandboxes </a:t>
            </a:r>
            <a:r>
              <a:rPr lang="en-US" sz="2800">
                <a:solidFill>
                  <a:srgbClr val="D52F55"/>
                </a:solidFill>
                <a:latin typeface="Poppins"/>
              </a:rPr>
              <a:t>(art 58)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876497"/>
            <a:ext cx="15496131" cy="5597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746" lvl="1" indent="-245373" algn="l">
              <a:lnSpc>
                <a:spcPts val="3955"/>
              </a:lnSpc>
              <a:buFont typeface="Arial"/>
              <a:buChar char="•"/>
            </a:pPr>
            <a:r>
              <a:rPr lang="en-US" sz="2273">
                <a:solidFill>
                  <a:srgbClr val="041F62"/>
                </a:solidFill>
                <a:latin typeface="Poppins"/>
              </a:rPr>
              <a:t>According to a World Bank study, </a:t>
            </a:r>
            <a:r>
              <a:rPr lang="en-US" sz="2273">
                <a:solidFill>
                  <a:srgbClr val="041F62"/>
                </a:solidFill>
                <a:latin typeface="Poppins Bold"/>
              </a:rPr>
              <a:t>more than 50 countries</a:t>
            </a:r>
            <a:r>
              <a:rPr lang="en-US" sz="2273">
                <a:solidFill>
                  <a:srgbClr val="041F62"/>
                </a:solidFill>
                <a:latin typeface="Poppins"/>
              </a:rPr>
              <a:t> are currently experimenting with </a:t>
            </a:r>
            <a:r>
              <a:rPr lang="en-US" sz="2273" u="sng">
                <a:solidFill>
                  <a:srgbClr val="041F62"/>
                </a:solidFill>
                <a:latin typeface="Poppins"/>
              </a:rPr>
              <a:t>fintech sandboxes</a:t>
            </a:r>
            <a:r>
              <a:rPr lang="en-US" sz="2273">
                <a:solidFill>
                  <a:srgbClr val="041F62"/>
                </a:solidFill>
                <a:latin typeface="Poppins"/>
              </a:rPr>
              <a:t>. </a:t>
            </a:r>
          </a:p>
          <a:p>
            <a:pPr algn="l">
              <a:lnSpc>
                <a:spcPts val="1739"/>
              </a:lnSpc>
            </a:pPr>
            <a:endParaRPr lang="en-US" sz="2273">
              <a:solidFill>
                <a:srgbClr val="041F62"/>
              </a:solidFill>
              <a:latin typeface="Poppins"/>
            </a:endParaRPr>
          </a:p>
          <a:p>
            <a:pPr marL="490746" lvl="1" indent="-245373" algn="l">
              <a:lnSpc>
                <a:spcPts val="3955"/>
              </a:lnSpc>
              <a:buFont typeface="Arial"/>
              <a:buChar char="•"/>
            </a:pPr>
            <a:r>
              <a:rPr lang="en-US" sz="2273">
                <a:solidFill>
                  <a:srgbClr val="041F62"/>
                </a:solidFill>
                <a:latin typeface="Poppins Bold"/>
              </a:rPr>
              <a:t>Japan, in 2018 a Sandbox Regime</a:t>
            </a:r>
            <a:r>
              <a:rPr lang="en-US" sz="2273">
                <a:solidFill>
                  <a:srgbClr val="041F62"/>
                </a:solidFill>
                <a:latin typeface="Poppins"/>
              </a:rPr>
              <a:t> </a:t>
            </a:r>
          </a:p>
          <a:p>
            <a:pPr marL="981492" lvl="2" indent="-327164" algn="l">
              <a:lnSpc>
                <a:spcPts val="3955"/>
              </a:lnSpc>
              <a:buFont typeface="Arial"/>
              <a:buChar char="⚬"/>
            </a:pPr>
            <a:r>
              <a:rPr lang="en-US" sz="2273">
                <a:solidFill>
                  <a:srgbClr val="041F62"/>
                </a:solidFill>
                <a:latin typeface="Poppins"/>
              </a:rPr>
              <a:t>Open to organisations and companies both in and outside Japan willing to </a:t>
            </a:r>
            <a:r>
              <a:rPr lang="en-US" sz="2273" u="sng">
                <a:solidFill>
                  <a:srgbClr val="041F62"/>
                </a:solidFill>
                <a:latin typeface="Poppins"/>
              </a:rPr>
              <a:t>experiment with new technologies, including blockchain, AI, and the internet of things (IoT)</a:t>
            </a:r>
            <a:r>
              <a:rPr lang="en-US" sz="2273">
                <a:solidFill>
                  <a:srgbClr val="041F62"/>
                </a:solidFill>
                <a:latin typeface="Poppins"/>
              </a:rPr>
              <a:t>, in fields such as financial services healthcare and transportation. </a:t>
            </a:r>
          </a:p>
          <a:p>
            <a:pPr algn="l">
              <a:lnSpc>
                <a:spcPts val="1740"/>
              </a:lnSpc>
            </a:pPr>
            <a:endParaRPr lang="en-US" sz="2273">
              <a:solidFill>
                <a:srgbClr val="041F62"/>
              </a:solidFill>
              <a:latin typeface="Poppins"/>
            </a:endParaRPr>
          </a:p>
          <a:p>
            <a:pPr marL="981492" lvl="2" indent="-327164" algn="l">
              <a:lnSpc>
                <a:spcPts val="3955"/>
              </a:lnSpc>
              <a:buFont typeface="Arial"/>
              <a:buChar char="⚬"/>
            </a:pPr>
            <a:r>
              <a:rPr lang="en-US" sz="2273">
                <a:solidFill>
                  <a:srgbClr val="041F62"/>
                </a:solidFill>
                <a:latin typeface="Poppins Bold"/>
              </a:rPr>
              <a:t>Norway </a:t>
            </a:r>
            <a:r>
              <a:rPr lang="en-US" sz="2273">
                <a:solidFill>
                  <a:srgbClr val="041F62"/>
                </a:solidFill>
                <a:latin typeface="Poppins"/>
              </a:rPr>
              <a:t>established a regulatory sandbox as part of its national AI strategy, to provide guidance on personal data protection for private and public companies. </a:t>
            </a:r>
          </a:p>
          <a:p>
            <a:pPr algn="l">
              <a:lnSpc>
                <a:spcPts val="1739"/>
              </a:lnSpc>
            </a:pPr>
            <a:endParaRPr lang="en-US" sz="2273">
              <a:solidFill>
                <a:srgbClr val="041F62"/>
              </a:solidFill>
              <a:latin typeface="Poppins"/>
            </a:endParaRPr>
          </a:p>
          <a:p>
            <a:pPr marL="981492" lvl="2" indent="-327164" algn="l">
              <a:lnSpc>
                <a:spcPts val="3955"/>
              </a:lnSpc>
              <a:buFont typeface="Arial"/>
              <a:buChar char="⚬"/>
            </a:pPr>
            <a:r>
              <a:rPr lang="en-US" sz="2273">
                <a:solidFill>
                  <a:srgbClr val="041F62"/>
                </a:solidFill>
                <a:latin typeface="Poppins Bold"/>
              </a:rPr>
              <a:t>UK</a:t>
            </a:r>
            <a:r>
              <a:rPr lang="en-US" sz="2273">
                <a:solidFill>
                  <a:srgbClr val="041F62"/>
                </a:solidFill>
                <a:latin typeface="Poppins"/>
              </a:rPr>
              <a:t>, a sandbox has been set up to explore new technologies such as voice biometrics and facial recognition technology, and the related data protection issues.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81517" y="9420667"/>
            <a:ext cx="8713143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25"/>
              </a:lnSpc>
            </a:pPr>
            <a:r>
              <a:rPr lang="en-US" sz="1518">
                <a:solidFill>
                  <a:srgbClr val="000000"/>
                </a:solidFill>
                <a:latin typeface="Arimo Bold"/>
              </a:rPr>
              <a:t>European Parliament Briefing, Artificial Intelligence and Regulatory Sandboxes</a:t>
            </a:r>
          </a:p>
          <a:p>
            <a:pPr algn="r">
              <a:lnSpc>
                <a:spcPts val="2125"/>
              </a:lnSpc>
            </a:pPr>
            <a:r>
              <a:rPr lang="en-US" sz="1518" u="sng">
                <a:solidFill>
                  <a:srgbClr val="000000"/>
                </a:solidFill>
                <a:latin typeface="Arimo"/>
                <a:hlinkClick r:id="rId3" tooltip="https://www.europarl.europa.eu/RegData/etudes/BRIE/2022/733544/EPRS_BRI(2022)733544_EN.pdf"/>
              </a:rPr>
              <a:t>https://www.europarl.europa.eu/RegData/etudes/BRIE/2022/733544/EPRS_BRI(2022)733544_EN.pdf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53444" y="-5298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37271" y="2201148"/>
            <a:ext cx="13256184" cy="50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Open, </a:t>
            </a:r>
            <a:r>
              <a:rPr lang="en-US" sz="2800">
                <a:solidFill>
                  <a:srgbClr val="D52F55"/>
                </a:solidFill>
                <a:latin typeface="Poppins Bold"/>
              </a:rPr>
              <a:t>collaborative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discussion on the nexus of AI and Regulations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7271" y="3215845"/>
            <a:ext cx="14622200" cy="150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"/>
              </a:rPr>
              <a:t>Hear from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researchers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,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legal academics,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and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industry representatives,  lawyers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on the </a:t>
            </a:r>
            <a:r>
              <a:rPr lang="en-US" sz="2800">
                <a:solidFill>
                  <a:srgbClr val="D52F55"/>
                </a:solidFill>
                <a:latin typeface="Poppins Bold"/>
              </a:rPr>
              <a:t>current </a:t>
            </a:r>
            <a:r>
              <a:rPr lang="en-US" sz="2800">
                <a:solidFill>
                  <a:srgbClr val="113A80"/>
                </a:solidFill>
                <a:latin typeface="Poppins"/>
              </a:rPr>
              <a:t>and </a:t>
            </a:r>
            <a:r>
              <a:rPr lang="en-US" sz="2800">
                <a:solidFill>
                  <a:srgbClr val="D52F55"/>
                </a:solidFill>
                <a:latin typeface="Poppins Bold"/>
              </a:rPr>
              <a:t>imminent AI regulatory landscape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and how it will impact how we design, develop and deploy Neural Networks models.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5223415"/>
            <a:ext cx="15428409" cy="2348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41F62"/>
                </a:solidFill>
                <a:latin typeface="Poppins"/>
              </a:rPr>
              <a:t>We will be able to ask and attempt to address pertinent questions when pursuing trustworthy and responsible AI. </a:t>
            </a:r>
          </a:p>
          <a:p>
            <a:pPr algn="l">
              <a:lnSpc>
                <a:spcPts val="2800"/>
              </a:lnSpc>
            </a:pPr>
            <a:endParaRPr lang="en-US" sz="2799">
              <a:solidFill>
                <a:srgbClr val="041F62"/>
              </a:solidFill>
              <a:latin typeface="Poppins"/>
            </a:endParaRP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41F62"/>
                </a:solidFill>
                <a:latin typeface="Poppins"/>
              </a:rPr>
              <a:t>Namely, </a:t>
            </a:r>
            <a:r>
              <a:rPr lang="en-US" sz="2799">
                <a:solidFill>
                  <a:srgbClr val="041F62"/>
                </a:solidFill>
                <a:latin typeface="Poppins Bold"/>
              </a:rPr>
              <a:t>how should we navigate the complex regulatory landscape?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041F62"/>
                </a:solidFill>
                <a:latin typeface="Poppins"/>
              </a:rPr>
              <a:t>How do we envisage the</a:t>
            </a:r>
            <a:r>
              <a:rPr lang="en-US" sz="2799">
                <a:solidFill>
                  <a:srgbClr val="D52F55"/>
                </a:solidFill>
                <a:latin typeface="Poppins Bold"/>
              </a:rPr>
              <a:t> future of responsible AI governance</a:t>
            </a:r>
            <a:r>
              <a:rPr lang="en-US" sz="2799">
                <a:solidFill>
                  <a:srgbClr val="D52F55"/>
                </a:solidFill>
                <a:latin typeface="Poppins"/>
              </a:rPr>
              <a:t> </a:t>
            </a:r>
            <a:r>
              <a:rPr lang="en-US" sz="2799">
                <a:solidFill>
                  <a:srgbClr val="041F62"/>
                </a:solidFill>
                <a:latin typeface="Poppins"/>
              </a:rPr>
              <a:t>from the onset?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78015"/>
            <a:ext cx="9649058" cy="1377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D52F55"/>
                </a:solidFill>
                <a:latin typeface="TT Interphases Bold"/>
              </a:rPr>
              <a:t>OPEN DISCUSSION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6806200" y="286190"/>
            <a:ext cx="1532718" cy="1485020"/>
          </a:xfrm>
          <a:custGeom>
            <a:avLst/>
            <a:gdLst/>
            <a:ahLst/>
            <a:cxnLst/>
            <a:rect l="l" t="t" r="r" b="b"/>
            <a:pathLst>
              <a:path w="1532718" h="1485020">
                <a:moveTo>
                  <a:pt x="0" y="0"/>
                </a:moveTo>
                <a:lnTo>
                  <a:pt x="1532719" y="0"/>
                </a:lnTo>
                <a:lnTo>
                  <a:pt x="1532719" y="1485020"/>
                </a:lnTo>
                <a:lnTo>
                  <a:pt x="0" y="14850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53444" y="-5298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37271" y="278015"/>
            <a:ext cx="9649058" cy="1377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D52F55"/>
                </a:solidFill>
                <a:latin typeface="TT Interphases Bold"/>
              </a:rPr>
              <a:t>OPEN DISCUSSION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7466" y="1989274"/>
            <a:ext cx="15109016" cy="56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7"/>
              </a:lnSpc>
            </a:pPr>
            <a:r>
              <a:rPr lang="en-US" sz="3191">
                <a:solidFill>
                  <a:srgbClr val="041F62"/>
                </a:solidFill>
                <a:latin typeface="Poppins Bold"/>
              </a:rPr>
              <a:t>THEMES: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2904195"/>
            <a:ext cx="13958342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How to Properly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Regulate 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New Technologies? 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"/>
              </a:rPr>
              <a:t>            Regulatory Challenges in the Contemporary Digital World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4273216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Taking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Training 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Seriously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"/>
              </a:rPr>
              <a:t>            Human Guidance and Management-Based Regulation of Artificial Intelligence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7271" y="5682627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When Critical Issues and Privacy Impact require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Human 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and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Ethical Oversight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"/>
              </a:rPr>
              <a:t>            AI Act and Large Language Models (LLMs): risk assessments and oversight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271" y="7092038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Generative AI and its Impacts on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Fundamental Rights: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Explainability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               </a:t>
            </a:r>
            <a:r>
              <a:rPr lang="en-US" sz="2672">
                <a:solidFill>
                  <a:srgbClr val="041F62"/>
                </a:solidFill>
                <a:latin typeface="Poppins"/>
              </a:rPr>
              <a:t>The “Right to Explanation”, how do we safeguard fundametal rights?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7271" y="8484060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D52F55"/>
                </a:solidFill>
                <a:latin typeface="Poppins Bold"/>
              </a:rPr>
              <a:t>Civil Liability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 and AI Systems in Medicine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               </a:t>
            </a:r>
            <a:r>
              <a:rPr lang="en-US" sz="2672">
                <a:solidFill>
                  <a:srgbClr val="041F62"/>
                </a:solidFill>
                <a:latin typeface="Poppins"/>
              </a:rPr>
              <a:t>Allocation of Liability across the AI value chain: from developers to end-users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806200" y="286190"/>
            <a:ext cx="1532718" cy="1485020"/>
          </a:xfrm>
          <a:custGeom>
            <a:avLst/>
            <a:gdLst/>
            <a:ahLst/>
            <a:cxnLst/>
            <a:rect l="l" t="t" r="r" b="b"/>
            <a:pathLst>
              <a:path w="1532718" h="1485020">
                <a:moveTo>
                  <a:pt x="0" y="0"/>
                </a:moveTo>
                <a:lnTo>
                  <a:pt x="1532719" y="0"/>
                </a:lnTo>
                <a:lnTo>
                  <a:pt x="1532719" y="1485020"/>
                </a:lnTo>
                <a:lnTo>
                  <a:pt x="0" y="1485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7870">
            <a:off x="-484972" y="-922331"/>
            <a:ext cx="19257944" cy="12131662"/>
          </a:xfrm>
          <a:custGeom>
            <a:avLst/>
            <a:gdLst/>
            <a:ahLst/>
            <a:cxnLst/>
            <a:rect l="l" t="t" r="r" b="b"/>
            <a:pathLst>
              <a:path w="19257944" h="12131662">
                <a:moveTo>
                  <a:pt x="0" y="1900351"/>
                </a:moveTo>
                <a:lnTo>
                  <a:pt x="18188997" y="0"/>
                </a:lnTo>
                <a:lnTo>
                  <a:pt x="19257944" y="10231311"/>
                </a:lnTo>
                <a:lnTo>
                  <a:pt x="1068947" y="12131662"/>
                </a:lnTo>
                <a:lnTo>
                  <a:pt x="0" y="1900351"/>
                </a:lnTo>
                <a:close/>
              </a:path>
            </a:pathLst>
          </a:custGeom>
          <a:blipFill>
            <a:blip r:embed="rId2"/>
            <a:stretch>
              <a:fillRect t="-5513" r="-1078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5011554" y="-1089129"/>
            <a:ext cx="13698072" cy="11861913"/>
            <a:chOff x="0" y="0"/>
            <a:chExt cx="4282440" cy="3708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9311" r="-93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50511" y="2279840"/>
            <a:ext cx="10408125" cy="2363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174"/>
              </a:lnSpc>
            </a:pPr>
            <a:r>
              <a:rPr lang="en-US" sz="8654">
                <a:solidFill>
                  <a:srgbClr val="222D6F"/>
                </a:solidFill>
                <a:latin typeface="Anton"/>
              </a:rPr>
              <a:t>INNS SECTION MEETING </a:t>
            </a:r>
          </a:p>
          <a:p>
            <a:pPr algn="r">
              <a:lnSpc>
                <a:spcPts val="9174"/>
              </a:lnSpc>
            </a:pPr>
            <a:r>
              <a:rPr lang="en-US" sz="8654">
                <a:solidFill>
                  <a:srgbClr val="222D6F"/>
                </a:solidFill>
                <a:latin typeface="Anton"/>
              </a:rPr>
              <a:t>AI &amp; REGULATION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753183" y="4270605"/>
            <a:ext cx="7480354" cy="6141717"/>
            <a:chOff x="0" y="0"/>
            <a:chExt cx="842174" cy="6914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42174" cy="691464"/>
            </a:xfrm>
            <a:custGeom>
              <a:avLst/>
              <a:gdLst/>
              <a:ahLst/>
              <a:cxnLst/>
              <a:rect l="l" t="t" r="r" b="b"/>
              <a:pathLst>
                <a:path w="842174" h="691464">
                  <a:moveTo>
                    <a:pt x="421087" y="0"/>
                  </a:moveTo>
                  <a:lnTo>
                    <a:pt x="842174" y="691464"/>
                  </a:lnTo>
                  <a:lnTo>
                    <a:pt x="0" y="691464"/>
                  </a:lnTo>
                  <a:lnTo>
                    <a:pt x="421087" y="0"/>
                  </a:ln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1590" y="282937"/>
              <a:ext cx="578994" cy="359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833484" y="8215404"/>
            <a:ext cx="3021089" cy="2557380"/>
            <a:chOff x="0" y="0"/>
            <a:chExt cx="840156" cy="711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40156" cy="711200"/>
            </a:xfrm>
            <a:custGeom>
              <a:avLst/>
              <a:gdLst/>
              <a:ahLst/>
              <a:cxnLst/>
              <a:rect l="l" t="t" r="r" b="b"/>
              <a:pathLst>
                <a:path w="840156" h="711200">
                  <a:moveTo>
                    <a:pt x="420078" y="0"/>
                  </a:moveTo>
                  <a:lnTo>
                    <a:pt x="840156" y="711200"/>
                  </a:lnTo>
                  <a:lnTo>
                    <a:pt x="0" y="711200"/>
                  </a:lnTo>
                  <a:lnTo>
                    <a:pt x="420078" y="0"/>
                  </a:lnTo>
                  <a:close/>
                </a:path>
              </a:pathLst>
            </a:custGeom>
            <a:solidFill>
              <a:srgbClr val="1B50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1274" y="292100"/>
              <a:ext cx="577607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10876159" y="8215404"/>
            <a:ext cx="485604" cy="395470"/>
            <a:chOff x="0" y="0"/>
            <a:chExt cx="812800" cy="6619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661935"/>
            </a:xfrm>
            <a:custGeom>
              <a:avLst/>
              <a:gdLst/>
              <a:ahLst/>
              <a:cxnLst/>
              <a:rect l="l" t="t" r="r" b="b"/>
              <a:pathLst>
                <a:path w="812800" h="661935">
                  <a:moveTo>
                    <a:pt x="406400" y="0"/>
                  </a:moveTo>
                  <a:lnTo>
                    <a:pt x="812800" y="661935"/>
                  </a:lnTo>
                  <a:lnTo>
                    <a:pt x="0" y="66193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13A8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7000" y="269227"/>
              <a:ext cx="558800" cy="345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7289684">
            <a:off x="4238133" y="2090536"/>
            <a:ext cx="5777895" cy="117726"/>
            <a:chOff x="0" y="0"/>
            <a:chExt cx="10385475" cy="2116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385475" cy="211607"/>
            </a:xfrm>
            <a:custGeom>
              <a:avLst/>
              <a:gdLst/>
              <a:ahLst/>
              <a:cxnLst/>
              <a:rect l="l" t="t" r="r" b="b"/>
              <a:pathLst>
                <a:path w="10385475" h="211607">
                  <a:moveTo>
                    <a:pt x="203200" y="0"/>
                  </a:moveTo>
                  <a:lnTo>
                    <a:pt x="10385475" y="0"/>
                  </a:lnTo>
                  <a:lnTo>
                    <a:pt x="10182275" y="211607"/>
                  </a:lnTo>
                  <a:lnTo>
                    <a:pt x="0" y="21160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41F6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10182275" cy="2497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-242570" y="8055609"/>
            <a:ext cx="9386570" cy="1438485"/>
          </a:xfrm>
          <a:custGeom>
            <a:avLst/>
            <a:gdLst/>
            <a:ahLst/>
            <a:cxnLst/>
            <a:rect l="l" t="t" r="r" b="b"/>
            <a:pathLst>
              <a:path w="9386570" h="1438485">
                <a:moveTo>
                  <a:pt x="0" y="0"/>
                </a:moveTo>
                <a:lnTo>
                  <a:pt x="9386570" y="0"/>
                </a:lnTo>
                <a:lnTo>
                  <a:pt x="9386570" y="1438485"/>
                </a:lnTo>
                <a:lnTo>
                  <a:pt x="0" y="14384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7928211" y="573049"/>
            <a:ext cx="8301660" cy="101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21"/>
              </a:lnSpc>
            </a:pPr>
            <a:r>
              <a:rPr lang="en-US" sz="2872" spc="430">
                <a:solidFill>
                  <a:srgbClr val="041F62"/>
                </a:solidFill>
                <a:latin typeface="Poppins Bold"/>
              </a:rPr>
              <a:t>INTERNATIONAL NEURAL</a:t>
            </a:r>
          </a:p>
          <a:p>
            <a:pPr algn="r">
              <a:lnSpc>
                <a:spcPts val="4021"/>
              </a:lnSpc>
            </a:pPr>
            <a:r>
              <a:rPr lang="en-US" sz="2872" spc="430">
                <a:solidFill>
                  <a:srgbClr val="041F62"/>
                </a:solidFill>
                <a:latin typeface="Poppins Bold"/>
              </a:rPr>
              <a:t>NETWORK SOCIETY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650511" y="4942573"/>
            <a:ext cx="10104230" cy="567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25"/>
              </a:lnSpc>
            </a:pPr>
            <a:r>
              <a:rPr lang="en-US" sz="3160">
                <a:solidFill>
                  <a:srgbClr val="D52F55"/>
                </a:solidFill>
                <a:latin typeface="Poppins Bold"/>
              </a:rPr>
              <a:t>THANK YOU FOR JOINING US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259683" y="6706455"/>
            <a:ext cx="259094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D52F55"/>
                </a:solidFill>
                <a:latin typeface="TT Interphases Bold"/>
              </a:rPr>
              <a:t>ORGANISERS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307459" y="7235546"/>
            <a:ext cx="4447282" cy="2388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 Bold"/>
              </a:rPr>
              <a:t>AMANDA HORZYK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"/>
              </a:rPr>
              <a:t>University of Edinburgh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 Bold"/>
              </a:rPr>
              <a:t>ASIM ROY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"/>
              </a:rPr>
              <a:t>Arizona State University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 Bold"/>
              </a:rPr>
              <a:t>NICOLA FABIANO</a:t>
            </a:r>
          </a:p>
          <a:p>
            <a:pPr algn="r">
              <a:lnSpc>
                <a:spcPts val="3207"/>
              </a:lnSpc>
            </a:pPr>
            <a:r>
              <a:rPr lang="en-US" sz="2096">
                <a:solidFill>
                  <a:srgbClr val="000000"/>
                </a:solidFill>
                <a:latin typeface="TT Interphases"/>
              </a:rPr>
              <a:t>Fabiano Law Firm - Ostrava University</a:t>
            </a:r>
          </a:p>
        </p:txBody>
      </p:sp>
      <p:sp>
        <p:nvSpPr>
          <p:cNvPr id="23" name="Freeform 23"/>
          <p:cNvSpPr/>
          <p:nvPr/>
        </p:nvSpPr>
        <p:spPr>
          <a:xfrm>
            <a:off x="16555154" y="536467"/>
            <a:ext cx="1199586" cy="1162256"/>
          </a:xfrm>
          <a:custGeom>
            <a:avLst/>
            <a:gdLst/>
            <a:ahLst/>
            <a:cxnLst/>
            <a:rect l="l" t="t" r="r" b="b"/>
            <a:pathLst>
              <a:path w="1199586" h="1162256">
                <a:moveTo>
                  <a:pt x="0" y="0"/>
                </a:moveTo>
                <a:lnTo>
                  <a:pt x="1199587" y="0"/>
                </a:lnTo>
                <a:lnTo>
                  <a:pt x="1199587" y="1162256"/>
                </a:lnTo>
                <a:lnTo>
                  <a:pt x="0" y="11622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8493360" y="8055609"/>
            <a:ext cx="1573061" cy="1365855"/>
          </a:xfrm>
          <a:custGeom>
            <a:avLst/>
            <a:gdLst/>
            <a:ahLst/>
            <a:cxnLst/>
            <a:rect l="l" t="t" r="r" b="b"/>
            <a:pathLst>
              <a:path w="1573061" h="1365855">
                <a:moveTo>
                  <a:pt x="0" y="0"/>
                </a:moveTo>
                <a:lnTo>
                  <a:pt x="1573061" y="0"/>
                </a:lnTo>
                <a:lnTo>
                  <a:pt x="1573061" y="1365855"/>
                </a:lnTo>
                <a:lnTo>
                  <a:pt x="0" y="13658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36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53444" y="-5298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37271" y="278015"/>
            <a:ext cx="9649058" cy="1377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D52F55"/>
                </a:solidFill>
                <a:latin typeface="TT Interphases Bold"/>
              </a:rPr>
              <a:t>OPEN DISCUSSION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7466" y="1989274"/>
            <a:ext cx="15109016" cy="56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7"/>
              </a:lnSpc>
            </a:pPr>
            <a:r>
              <a:rPr lang="en-US" sz="3191">
                <a:solidFill>
                  <a:srgbClr val="041F62"/>
                </a:solidFill>
                <a:latin typeface="Poppins Bold"/>
              </a:rPr>
              <a:t>THEMES: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2904195"/>
            <a:ext cx="13958342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How to Properly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Regulate 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New Technologies? 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"/>
              </a:rPr>
              <a:t>            Regulatory Challenges in the Contemporary Digital World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4273216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Taking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Training 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Seriously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"/>
              </a:rPr>
              <a:t>            Human Guidance and Management-Based Regulation of Artificial Intelligence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7271" y="5682627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When Critical Issues and Privacy Impact require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Human 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and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Ethical Oversight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"/>
              </a:rPr>
              <a:t>            AI Act and Large Language Models (LLMs): risk assessments and oversight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271" y="7092038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Generative AI and its Impacts on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Fundamental Rights: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 </a:t>
            </a:r>
            <a:r>
              <a:rPr lang="en-US" sz="2672">
                <a:solidFill>
                  <a:srgbClr val="D52F55"/>
                </a:solidFill>
                <a:latin typeface="Poppins Bold"/>
              </a:rPr>
              <a:t>Explainability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               </a:t>
            </a:r>
            <a:r>
              <a:rPr lang="en-US" sz="2672">
                <a:solidFill>
                  <a:srgbClr val="041F62"/>
                </a:solidFill>
                <a:latin typeface="Poppins"/>
              </a:rPr>
              <a:t>The “Right to Explanation”, how do we safeguard fundametal rights?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7271" y="8484060"/>
            <a:ext cx="15052298" cy="941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7075" lvl="1" indent="-288537" algn="l">
              <a:lnSpc>
                <a:spcPts val="3742"/>
              </a:lnSpc>
              <a:buFont typeface="Arial"/>
              <a:buChar char="•"/>
            </a:pPr>
            <a:r>
              <a:rPr lang="en-US" sz="2672">
                <a:solidFill>
                  <a:srgbClr val="D52F55"/>
                </a:solidFill>
                <a:latin typeface="Poppins Bold"/>
              </a:rPr>
              <a:t>Civil Liability</a:t>
            </a:r>
            <a:r>
              <a:rPr lang="en-US" sz="2672">
                <a:solidFill>
                  <a:srgbClr val="041F62"/>
                </a:solidFill>
                <a:latin typeface="Poppins Bold"/>
              </a:rPr>
              <a:t> and AI Systems in Medicine</a:t>
            </a:r>
          </a:p>
          <a:p>
            <a:pPr algn="l">
              <a:lnSpc>
                <a:spcPts val="3742"/>
              </a:lnSpc>
            </a:pPr>
            <a:r>
              <a:rPr lang="en-US" sz="2672">
                <a:solidFill>
                  <a:srgbClr val="041F62"/>
                </a:solidFill>
                <a:latin typeface="Poppins Bold"/>
              </a:rPr>
              <a:t>               </a:t>
            </a:r>
            <a:r>
              <a:rPr lang="en-US" sz="2672">
                <a:solidFill>
                  <a:srgbClr val="041F62"/>
                </a:solidFill>
                <a:latin typeface="Poppins"/>
              </a:rPr>
              <a:t>Allocation of Liability across the AI value chain: from developers to end-users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806200" y="286190"/>
            <a:ext cx="1532718" cy="1485020"/>
          </a:xfrm>
          <a:custGeom>
            <a:avLst/>
            <a:gdLst/>
            <a:ahLst/>
            <a:cxnLst/>
            <a:rect l="l" t="t" r="r" b="b"/>
            <a:pathLst>
              <a:path w="1532718" h="1485020">
                <a:moveTo>
                  <a:pt x="0" y="0"/>
                </a:moveTo>
                <a:lnTo>
                  <a:pt x="1532719" y="0"/>
                </a:lnTo>
                <a:lnTo>
                  <a:pt x="1532719" y="1485020"/>
                </a:lnTo>
                <a:lnTo>
                  <a:pt x="0" y="1485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4242690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006113" y="2780549"/>
            <a:ext cx="4812422" cy="6870627"/>
          </a:xfrm>
          <a:custGeom>
            <a:avLst/>
            <a:gdLst/>
            <a:ahLst/>
            <a:cxnLst/>
            <a:rect l="l" t="t" r="r" b="b"/>
            <a:pathLst>
              <a:path w="4812422" h="6870627">
                <a:moveTo>
                  <a:pt x="0" y="0"/>
                </a:moveTo>
                <a:lnTo>
                  <a:pt x="4812422" y="0"/>
                </a:lnTo>
                <a:lnTo>
                  <a:pt x="4812422" y="6870627"/>
                </a:lnTo>
                <a:lnTo>
                  <a:pt x="0" y="68706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165897" y="9613379"/>
            <a:ext cx="1704863" cy="142247"/>
            <a:chOff x="0" y="0"/>
            <a:chExt cx="6929664" cy="578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17009484" y="8894349"/>
            <a:ext cx="1589898" cy="132654"/>
            <a:chOff x="0" y="0"/>
            <a:chExt cx="6929664" cy="57818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13149187" y="2931092"/>
            <a:ext cx="1704863" cy="142247"/>
            <a:chOff x="0" y="0"/>
            <a:chExt cx="6929664" cy="57818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2420565" y="3659714"/>
            <a:ext cx="1589898" cy="132654"/>
            <a:chOff x="0" y="0"/>
            <a:chExt cx="6929664" cy="57818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929665" cy="578182"/>
            </a:xfrm>
            <a:custGeom>
              <a:avLst/>
              <a:gdLst/>
              <a:ahLst/>
              <a:cxnLst/>
              <a:rect l="l" t="t" r="r" b="b"/>
              <a:pathLst>
                <a:path w="6929665" h="578182">
                  <a:moveTo>
                    <a:pt x="203200" y="0"/>
                  </a:moveTo>
                  <a:lnTo>
                    <a:pt x="6929665" y="0"/>
                  </a:lnTo>
                  <a:lnTo>
                    <a:pt x="6726465" y="578182"/>
                  </a:lnTo>
                  <a:lnTo>
                    <a:pt x="0" y="57818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3F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6726464" cy="616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37271" y="2121177"/>
            <a:ext cx="11093333" cy="100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First </a:t>
            </a:r>
            <a:r>
              <a:rPr lang="en-US" sz="2800">
                <a:solidFill>
                  <a:srgbClr val="D52F55"/>
                </a:solidFill>
                <a:latin typeface="Poppins Bold"/>
              </a:rPr>
              <a:t>Global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Regulation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on Aritificial Intelligence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to address risks to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health, safety and fundamental rights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7271" y="3726308"/>
            <a:ext cx="10780464" cy="497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041F62"/>
                </a:solidFill>
                <a:latin typeface="Poppins Bold"/>
              </a:rPr>
              <a:t>5 Key Principles of the AI Act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17660" y="4583118"/>
            <a:ext cx="514904" cy="514904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01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17660" y="5583332"/>
            <a:ext cx="514904" cy="514904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01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17660" y="6581591"/>
            <a:ext cx="514904" cy="514904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01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17660" y="7579850"/>
            <a:ext cx="514904" cy="514904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01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17660" y="8578108"/>
            <a:ext cx="514904" cy="514904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01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102326" y="4635407"/>
            <a:ext cx="345573" cy="372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3"/>
              </a:lnSpc>
            </a:pPr>
            <a:r>
              <a:rPr lang="en-US" sz="2202" spc="26">
                <a:solidFill>
                  <a:srgbClr val="FFFFFF"/>
                </a:solidFill>
                <a:latin typeface="TT Commons Pro Expanded"/>
              </a:rPr>
              <a:t>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02326" y="5635622"/>
            <a:ext cx="345573" cy="372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3"/>
              </a:lnSpc>
              <a:spcBef>
                <a:spcPct val="0"/>
              </a:spcBef>
            </a:pPr>
            <a:r>
              <a:rPr lang="en-US" sz="2202" u="none" strike="noStrike" spc="26">
                <a:solidFill>
                  <a:srgbClr val="FFFFFF"/>
                </a:solidFill>
                <a:latin typeface="TT Commons Pro Expanded"/>
              </a:rPr>
              <a:t>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02326" y="6633881"/>
            <a:ext cx="345573" cy="372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3"/>
              </a:lnSpc>
              <a:spcBef>
                <a:spcPct val="0"/>
              </a:spcBef>
            </a:pPr>
            <a:r>
              <a:rPr lang="en-US" sz="2202" u="none" strike="noStrike" spc="26">
                <a:solidFill>
                  <a:srgbClr val="FFFFFF"/>
                </a:solidFill>
                <a:latin typeface="TT Commons Pro Expanded"/>
              </a:rPr>
              <a:t>3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02326" y="7632139"/>
            <a:ext cx="345573" cy="372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3"/>
              </a:lnSpc>
              <a:spcBef>
                <a:spcPct val="0"/>
              </a:spcBef>
            </a:pPr>
            <a:r>
              <a:rPr lang="en-US" sz="2202" u="none" strike="noStrike" spc="26">
                <a:solidFill>
                  <a:srgbClr val="FFFFFF"/>
                </a:solidFill>
                <a:latin typeface="TT Commons Pro Expanded"/>
              </a:rPr>
              <a:t>4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02326" y="8630398"/>
            <a:ext cx="345573" cy="372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3"/>
              </a:lnSpc>
              <a:spcBef>
                <a:spcPct val="0"/>
              </a:spcBef>
            </a:pPr>
            <a:r>
              <a:rPr lang="en-US" sz="2202" u="none" strike="noStrike" spc="26">
                <a:solidFill>
                  <a:srgbClr val="FFFFFF"/>
                </a:solidFill>
                <a:latin typeface="TT Commons Pro Expande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835124" y="4548772"/>
            <a:ext cx="10780464" cy="497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041F62"/>
                </a:solidFill>
                <a:latin typeface="Poppins Bold"/>
              </a:rPr>
              <a:t>Enhanced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Product 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Regulation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835124" y="5553324"/>
            <a:ext cx="10780464" cy="497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041F62"/>
                </a:solidFill>
                <a:latin typeface="Poppins Bold"/>
              </a:rPr>
              <a:t>Targets AI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Systems 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and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Risks 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Generated by AI Systems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835124" y="6546268"/>
            <a:ext cx="10780464" cy="497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D52F55"/>
                </a:solidFill>
                <a:latin typeface="Poppins Bold"/>
              </a:rPr>
              <a:t>Risk-Based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 and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Life Cycle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 Approach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835124" y="7506494"/>
            <a:ext cx="10780464" cy="492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041F62"/>
                </a:solidFill>
                <a:latin typeface="Poppins Bold"/>
              </a:rPr>
              <a:t>Foster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Trust 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across entire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Value Chain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835124" y="8504180"/>
            <a:ext cx="14042495" cy="97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041F62"/>
                </a:solidFill>
                <a:latin typeface="Poppins Bold"/>
              </a:rPr>
              <a:t>Facilitate </a:t>
            </a:r>
            <a:r>
              <a:rPr lang="en-US" sz="2721">
                <a:solidFill>
                  <a:srgbClr val="D52F55"/>
                </a:solidFill>
                <a:latin typeface="Poppins Bold"/>
              </a:rPr>
              <a:t>Responsible Innovation</a:t>
            </a:r>
            <a:r>
              <a:rPr lang="en-US" sz="2721">
                <a:solidFill>
                  <a:srgbClr val="041F62"/>
                </a:solidFill>
                <a:latin typeface="Poppins Bold"/>
              </a:rPr>
              <a:t>: Encourage Trustworthy </a:t>
            </a:r>
          </a:p>
          <a:p>
            <a:pPr algn="l">
              <a:lnSpc>
                <a:spcPts val="3809"/>
              </a:lnSpc>
            </a:pPr>
            <a:r>
              <a:rPr lang="en-US" sz="2721">
                <a:solidFill>
                  <a:srgbClr val="041F62"/>
                </a:solidFill>
                <a:latin typeface="Poppins Bold"/>
              </a:rPr>
              <a:t>and Human-Centric AI Development</a:t>
            </a:r>
          </a:p>
        </p:txBody>
      </p:sp>
      <p:sp>
        <p:nvSpPr>
          <p:cNvPr id="45" name="Freeform 45"/>
          <p:cNvSpPr/>
          <p:nvPr/>
        </p:nvSpPr>
        <p:spPr>
          <a:xfrm>
            <a:off x="16806200" y="286190"/>
            <a:ext cx="1532718" cy="1485020"/>
          </a:xfrm>
          <a:custGeom>
            <a:avLst/>
            <a:gdLst/>
            <a:ahLst/>
            <a:cxnLst/>
            <a:rect l="l" t="t" r="r" b="b"/>
            <a:pathLst>
              <a:path w="1532718" h="1485020">
                <a:moveTo>
                  <a:pt x="0" y="0"/>
                </a:moveTo>
                <a:lnTo>
                  <a:pt x="1532719" y="0"/>
                </a:lnTo>
                <a:lnTo>
                  <a:pt x="1532719" y="1485020"/>
                </a:lnTo>
                <a:lnTo>
                  <a:pt x="0" y="1485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996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530971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5965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2002090"/>
            <a:ext cx="11093333" cy="5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The Proposed Rules will: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5305" y="2873871"/>
            <a:ext cx="13256184" cy="6683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address risks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specifically created by AI applications;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prohibit AI practices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that pose unacceptable risks;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"/>
              </a:rPr>
              <a:t>determine a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list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of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high-risk applications;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set clear requirements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for AI systems for high-risk applications;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define specific obligations deployers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and 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providers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of high-risk AI applications;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require a conformity assessment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before a given AI system is put into service or placed on the market;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put enforcement in place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 after a given AI system is placed into the market;</a:t>
            </a:r>
          </a:p>
          <a:p>
            <a:pPr marL="604521" lvl="1" indent="-302261" algn="l">
              <a:lnSpc>
                <a:spcPts val="4872"/>
              </a:lnSpc>
              <a:buFont typeface="Arial"/>
              <a:buChar char="•"/>
            </a:pPr>
            <a:r>
              <a:rPr lang="en-US" sz="2800">
                <a:solidFill>
                  <a:srgbClr val="041F62"/>
                </a:solidFill>
                <a:latin typeface="Poppins"/>
              </a:rPr>
              <a:t>establish a</a:t>
            </a:r>
            <a:r>
              <a:rPr lang="en-US" sz="2800">
                <a:solidFill>
                  <a:srgbClr val="041F62"/>
                </a:solidFill>
                <a:latin typeface="Poppins Bold"/>
              </a:rPr>
              <a:t> governance structure </a:t>
            </a:r>
            <a:r>
              <a:rPr lang="en-US" sz="2800">
                <a:solidFill>
                  <a:srgbClr val="041F62"/>
                </a:solidFill>
                <a:latin typeface="Poppins"/>
              </a:rPr>
              <a:t>at European and national level.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65005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7271" y="2140227"/>
            <a:ext cx="11093333" cy="5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Who are you?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3289" y="6760239"/>
            <a:ext cx="15187481" cy="326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D52F55"/>
                </a:solidFill>
                <a:latin typeface="Poppins Bold"/>
              </a:rPr>
              <a:t>Provider </a:t>
            </a:r>
          </a:p>
          <a:p>
            <a:pPr marL="431805" lvl="1" indent="-215903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"/>
              </a:rPr>
              <a:t>Art 3(3): natural or legal person, public authority, agency or other body that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develops an AI system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 or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a general-purpose AI model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 or that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has an AI system or a general-purpose AI model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 developed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and places it on the market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 or puts the AI system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into service 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under its own name or trademark, whether for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payment or free of charge.</a:t>
            </a:r>
          </a:p>
          <a:p>
            <a:pPr algn="l">
              <a:lnSpc>
                <a:spcPts val="1399"/>
              </a:lnSpc>
            </a:pPr>
            <a:endParaRPr lang="en-US" sz="2000" u="sng">
              <a:solidFill>
                <a:srgbClr val="041F62"/>
              </a:solidFill>
              <a:latin typeface="Poppins"/>
            </a:endParaRPr>
          </a:p>
          <a:p>
            <a:pPr marL="431805" lvl="1" indent="-215903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 Bold"/>
              </a:rPr>
              <a:t>Established/located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 in the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EU or third country 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if you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place AI system on the marke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t or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put it into service in the EU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, or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if output produced by the AI system is used in the EU</a:t>
            </a:r>
          </a:p>
          <a:p>
            <a:pPr algn="l">
              <a:lnSpc>
                <a:spcPts val="1399"/>
              </a:lnSpc>
            </a:pPr>
            <a:endParaRPr lang="en-US" sz="2000" u="sng">
              <a:solidFill>
                <a:srgbClr val="041F62"/>
              </a:solidFill>
              <a:latin typeface="Poppins"/>
            </a:endParaRPr>
          </a:p>
          <a:p>
            <a:pPr marL="431805" lvl="1" indent="-215903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"/>
              </a:rPr>
              <a:t>Most responsibilities fall on the providers - this concerns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developers or those commissioning development 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by IT experts on their behalf </a:t>
            </a:r>
          </a:p>
        </p:txBody>
      </p:sp>
      <p:sp>
        <p:nvSpPr>
          <p:cNvPr id="7" name="Freeform 7"/>
          <p:cNvSpPr/>
          <p:nvPr/>
        </p:nvSpPr>
        <p:spPr>
          <a:xfrm>
            <a:off x="345385" y="2930869"/>
            <a:ext cx="15991156" cy="3445385"/>
          </a:xfrm>
          <a:custGeom>
            <a:avLst/>
            <a:gdLst/>
            <a:ahLst/>
            <a:cxnLst/>
            <a:rect l="l" t="t" r="r" b="b"/>
            <a:pathLst>
              <a:path w="15991156" h="3445385">
                <a:moveTo>
                  <a:pt x="0" y="0"/>
                </a:moveTo>
                <a:lnTo>
                  <a:pt x="15991155" y="0"/>
                </a:lnTo>
                <a:lnTo>
                  <a:pt x="15991155" y="3445385"/>
                </a:lnTo>
                <a:lnTo>
                  <a:pt x="0" y="3445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35" r="-3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598088" y="4700153"/>
            <a:ext cx="13454749" cy="0"/>
          </a:xfrm>
          <a:prstGeom prst="line">
            <a:avLst/>
          </a:prstGeom>
          <a:ln w="38100" cap="flat">
            <a:solidFill>
              <a:srgbClr val="222D6F">
                <a:alpha val="52941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 flipH="1">
            <a:off x="8336852" y="4382356"/>
            <a:ext cx="0" cy="317797"/>
          </a:xfrm>
          <a:prstGeom prst="line">
            <a:avLst/>
          </a:prstGeom>
          <a:ln w="38100" cap="flat">
            <a:solidFill>
              <a:srgbClr val="222D6F">
                <a:alpha val="52941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336852" y="6347679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65005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45385" y="2930869"/>
            <a:ext cx="15991156" cy="3445385"/>
          </a:xfrm>
          <a:custGeom>
            <a:avLst/>
            <a:gdLst/>
            <a:ahLst/>
            <a:cxnLst/>
            <a:rect l="l" t="t" r="r" b="b"/>
            <a:pathLst>
              <a:path w="15991156" h="3445385">
                <a:moveTo>
                  <a:pt x="0" y="0"/>
                </a:moveTo>
                <a:lnTo>
                  <a:pt x="15991155" y="0"/>
                </a:lnTo>
                <a:lnTo>
                  <a:pt x="15991155" y="3445385"/>
                </a:lnTo>
                <a:lnTo>
                  <a:pt x="0" y="3445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35" r="-3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140227"/>
            <a:ext cx="11093333" cy="5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Who are you?</a:t>
            </a:r>
          </a:p>
        </p:txBody>
      </p:sp>
      <p:sp>
        <p:nvSpPr>
          <p:cNvPr id="7" name="AutoShape 7"/>
          <p:cNvSpPr/>
          <p:nvPr/>
        </p:nvSpPr>
        <p:spPr>
          <a:xfrm>
            <a:off x="1598088" y="4700153"/>
            <a:ext cx="13454749" cy="0"/>
          </a:xfrm>
          <a:prstGeom prst="line">
            <a:avLst/>
          </a:prstGeom>
          <a:ln w="38100" cap="flat">
            <a:solidFill>
              <a:srgbClr val="222D6F">
                <a:alpha val="52941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 flipH="1">
            <a:off x="8336852" y="4382356"/>
            <a:ext cx="0" cy="317797"/>
          </a:xfrm>
          <a:prstGeom prst="line">
            <a:avLst/>
          </a:prstGeom>
          <a:ln w="38100" cap="flat">
            <a:solidFill>
              <a:srgbClr val="222D6F">
                <a:alpha val="52941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1303" y="6764826"/>
            <a:ext cx="16041771" cy="2530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D52F55"/>
                </a:solidFill>
                <a:latin typeface="Poppins Bold"/>
              </a:rPr>
              <a:t>Deployer</a:t>
            </a:r>
          </a:p>
          <a:p>
            <a:pPr marL="431805" lvl="1" indent="-215903" algn="l">
              <a:lnSpc>
                <a:spcPts val="434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"/>
              </a:rPr>
              <a:t>Art 3(4): "a natural or legal person, public authority, agency, or other body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using an AI system under its authority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”</a:t>
            </a:r>
          </a:p>
          <a:p>
            <a:pPr marL="431805" lvl="1" indent="-215903" algn="l">
              <a:lnSpc>
                <a:spcPts val="434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 Bold"/>
              </a:rPr>
              <a:t>Does NOT include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: “natural persons using AI systems in the course of a purely person </a:t>
            </a:r>
            <a:r>
              <a:rPr lang="en-US" sz="2000">
                <a:solidFill>
                  <a:srgbClr val="041F62"/>
                </a:solidFill>
                <a:latin typeface="Poppins Bold"/>
              </a:rPr>
              <a:t>non-professional activity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” (Art 2(10))</a:t>
            </a:r>
          </a:p>
          <a:p>
            <a:pPr marL="431805" lvl="1" indent="-215903" algn="l">
              <a:lnSpc>
                <a:spcPts val="434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"/>
              </a:rPr>
              <a:t>Deployers may be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established or located within the EU or in a third country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, if the output produced by the AI system is used in the EU.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36852" y="6347679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7271" y="2650057"/>
            <a:ext cx="6309137" cy="0"/>
          </a:xfrm>
          <a:prstGeom prst="line">
            <a:avLst/>
          </a:prstGeom>
          <a:ln w="38100" cap="flat">
            <a:solidFill>
              <a:srgbClr val="222D6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55282" y="0"/>
            <a:ext cx="1634556" cy="10292298"/>
          </a:xfrm>
          <a:custGeom>
            <a:avLst/>
            <a:gdLst/>
            <a:ahLst/>
            <a:cxnLst/>
            <a:rect l="l" t="t" r="r" b="b"/>
            <a:pathLst>
              <a:path w="1634556" h="10292298">
                <a:moveTo>
                  <a:pt x="0" y="0"/>
                </a:moveTo>
                <a:lnTo>
                  <a:pt x="1634556" y="0"/>
                </a:lnTo>
                <a:lnTo>
                  <a:pt x="1634556" y="10292298"/>
                </a:lnTo>
                <a:lnTo>
                  <a:pt x="0" y="10292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79" r="-101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45385" y="2930869"/>
            <a:ext cx="15991156" cy="3445385"/>
          </a:xfrm>
          <a:custGeom>
            <a:avLst/>
            <a:gdLst/>
            <a:ahLst/>
            <a:cxnLst/>
            <a:rect l="l" t="t" r="r" b="b"/>
            <a:pathLst>
              <a:path w="15991156" h="3445385">
                <a:moveTo>
                  <a:pt x="0" y="0"/>
                </a:moveTo>
                <a:lnTo>
                  <a:pt x="15991155" y="0"/>
                </a:lnTo>
                <a:lnTo>
                  <a:pt x="15991155" y="3445385"/>
                </a:lnTo>
                <a:lnTo>
                  <a:pt x="0" y="3445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35" r="-3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37271" y="658581"/>
            <a:ext cx="13592253" cy="936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D52F55"/>
                </a:solidFill>
                <a:latin typeface="TT Interphases Bold"/>
              </a:rPr>
              <a:t>ARTIFICIAL INTELLIGENCE ACT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271" y="2140227"/>
            <a:ext cx="11093333" cy="5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41F62"/>
                </a:solidFill>
                <a:latin typeface="Poppins Bold"/>
              </a:rPr>
              <a:t>Who are you?</a:t>
            </a:r>
          </a:p>
        </p:txBody>
      </p:sp>
      <p:sp>
        <p:nvSpPr>
          <p:cNvPr id="7" name="AutoShape 7"/>
          <p:cNvSpPr/>
          <p:nvPr/>
        </p:nvSpPr>
        <p:spPr>
          <a:xfrm>
            <a:off x="1598088" y="4700153"/>
            <a:ext cx="13454749" cy="0"/>
          </a:xfrm>
          <a:prstGeom prst="line">
            <a:avLst/>
          </a:prstGeom>
          <a:ln w="38100" cap="flat">
            <a:solidFill>
              <a:srgbClr val="222D6F">
                <a:alpha val="52941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 flipH="1">
            <a:off x="8336852" y="4382356"/>
            <a:ext cx="0" cy="317797"/>
          </a:xfrm>
          <a:prstGeom prst="line">
            <a:avLst/>
          </a:prstGeom>
          <a:ln w="38100" cap="flat">
            <a:solidFill>
              <a:srgbClr val="222D6F">
                <a:alpha val="52941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1303" y="6764826"/>
            <a:ext cx="16041771" cy="123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D52F55"/>
                </a:solidFill>
                <a:latin typeface="Poppins Bold"/>
              </a:rPr>
              <a:t>Distributors</a:t>
            </a:r>
          </a:p>
          <a:p>
            <a:pPr marL="431805" lvl="1" indent="-215903" algn="l">
              <a:lnSpc>
                <a:spcPts val="3160"/>
              </a:lnSpc>
              <a:buFont typeface="Arial"/>
              <a:buChar char="•"/>
            </a:pPr>
            <a:r>
              <a:rPr lang="en-US" sz="2000">
                <a:solidFill>
                  <a:srgbClr val="041F62"/>
                </a:solidFill>
                <a:latin typeface="Poppins"/>
              </a:rPr>
              <a:t>Article 3(7) "a natural or legal person in the supply chain,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other than the provider or the importer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, that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makes an AI system available on the Union market."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36852" y="6347679"/>
            <a:ext cx="7976196" cy="23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5"/>
              </a:lnSpc>
              <a:spcBef>
                <a:spcPct val="0"/>
              </a:spcBef>
            </a:pPr>
            <a:r>
              <a:rPr lang="en-US" sz="1382">
                <a:solidFill>
                  <a:srgbClr val="000000"/>
                </a:solidFill>
                <a:latin typeface="TT Interphases Bold"/>
              </a:rPr>
              <a:t>IAPP: EU AI Act Compliance Matrix</a:t>
            </a:r>
            <a:r>
              <a:rPr lang="en-US" sz="1382">
                <a:solidFill>
                  <a:srgbClr val="000000"/>
                </a:solidFill>
                <a:latin typeface="TT Interphases"/>
              </a:rPr>
              <a:t>: https://iapp.org/resources/article/eu-ai-act-compliance-matrix/: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1303" y="8389625"/>
            <a:ext cx="16041771" cy="123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D52F55"/>
                </a:solidFill>
                <a:latin typeface="Poppins Bold"/>
              </a:rPr>
              <a:t>Importer</a:t>
            </a:r>
          </a:p>
          <a:p>
            <a:pPr marL="431805" lvl="1" indent="-215903" algn="l">
              <a:lnSpc>
                <a:spcPts val="3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</a:rPr>
              <a:t>Art 3(6) 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"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a natural or legal person located or established in the Union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 that </a:t>
            </a:r>
            <a:r>
              <a:rPr lang="en-US" sz="2000" u="sng">
                <a:solidFill>
                  <a:srgbClr val="041F62"/>
                </a:solidFill>
                <a:latin typeface="Poppins"/>
              </a:rPr>
              <a:t>places on the market an AI system that bears the name or trademark of a natural or legal person established in a third country</a:t>
            </a:r>
            <a:r>
              <a:rPr lang="en-US" sz="2000">
                <a:solidFill>
                  <a:srgbClr val="041F62"/>
                </a:solidFill>
                <a:latin typeface="Poppins"/>
              </a:rPr>
              <a:t>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3086</Words>
  <Application>Microsoft Office PowerPoint</Application>
  <PresentationFormat>Custom</PresentationFormat>
  <Paragraphs>328</Paragraphs>
  <Slides>31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Anton</vt:lpstr>
      <vt:lpstr>Calibri</vt:lpstr>
      <vt:lpstr>Poppins Italics</vt:lpstr>
      <vt:lpstr>Arimo</vt:lpstr>
      <vt:lpstr>TT Interphases</vt:lpstr>
      <vt:lpstr>Poppins Bold</vt:lpstr>
      <vt:lpstr>Arial</vt:lpstr>
      <vt:lpstr>TT Interphases Bold</vt:lpstr>
      <vt:lpstr>Poppins</vt:lpstr>
      <vt:lpstr>Arimo Bold</vt:lpstr>
      <vt:lpstr>TT Commons Pro Expanded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Act Presentation</dc:title>
  <dc:creator>Amanda Horzyk</dc:creator>
  <cp:lastModifiedBy>Amanda Horzyk</cp:lastModifiedBy>
  <cp:revision>3</cp:revision>
  <dcterms:created xsi:type="dcterms:W3CDTF">2006-08-16T00:00:00Z</dcterms:created>
  <dcterms:modified xsi:type="dcterms:W3CDTF">2024-07-09T10:30:15Z</dcterms:modified>
  <dc:identifier>DAGImnoFgww</dc:identifier>
</cp:coreProperties>
</file>